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11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7D017-D1ED-D4A6-8675-DBC1534CE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73F54-075A-CF4E-F47F-386FC03A38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E3104A-5D90-29C5-2059-8F584FCA9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44AB5-9E06-7826-CD0C-21B396F4C4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19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1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1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15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16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" Type="http://schemas.openxmlformats.org/officeDocument/2006/relationships/image" Target="../media/image74.png"/><Relationship Id="rId21" Type="http://schemas.openxmlformats.org/officeDocument/2006/relationships/image" Target="../media/image90.png"/><Relationship Id="rId34" Type="http://schemas.openxmlformats.org/officeDocument/2006/relationships/image" Target="../media/image2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33" Type="http://schemas.openxmlformats.org/officeDocument/2006/relationships/image" Target="../media/image10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32" Type="http://schemas.openxmlformats.org/officeDocument/2006/relationships/image" Target="../media/image101.png"/><Relationship Id="rId5" Type="http://schemas.openxmlformats.org/officeDocument/2006/relationships/image" Target="../media/image16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31" Type="http://schemas.openxmlformats.org/officeDocument/2006/relationships/image" Target="../media/image100.png"/><Relationship Id="rId4" Type="http://schemas.openxmlformats.org/officeDocument/2006/relationships/image" Target="../media/image15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21.png"/><Relationship Id="rId8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2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7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8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3.png"/><Relationship Id="rId20" Type="http://schemas.openxmlformats.org/officeDocument/2006/relationships/image" Target="../media/image114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6.png"/><Relationship Id="rId15" Type="http://schemas.openxmlformats.org/officeDocument/2006/relationships/image" Target="../media/image27.png"/><Relationship Id="rId10" Type="http://schemas.openxmlformats.org/officeDocument/2006/relationships/image" Target="../media/image108.png"/><Relationship Id="rId19" Type="http://schemas.openxmlformats.org/officeDocument/2006/relationships/image" Target="../media/image113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5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9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6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677" y="2670677"/>
            <a:ext cx="4187323" cy="551714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609600"/>
            <a:ext cx="609600" cy="609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925" y="742950"/>
            <a:ext cx="285750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5067300"/>
            <a:ext cx="1714500" cy="76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466725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3877" y="466725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1961" y="466725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6878" y="466725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0662" y="4667250"/>
            <a:ext cx="1143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0" y="6381750"/>
            <a:ext cx="171450" cy="190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2088" y="6381750"/>
            <a:ext cx="190500" cy="1905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762000" y="2305050"/>
            <a:ext cx="12801600" cy="571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Optimize Proje Yönetim</a:t>
            </a:r>
            <a:endParaRPr lang="en-US" sz="4500" dirty="0"/>
          </a:p>
        </p:txBody>
      </p:sp>
      <p:sp>
        <p:nvSpPr>
          <p:cNvPr id="16" name="Text 1"/>
          <p:cNvSpPr/>
          <p:nvPr/>
        </p:nvSpPr>
        <p:spPr>
          <a:xfrm>
            <a:off x="762000" y="3333750"/>
            <a:ext cx="64008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İnşaat </a:t>
            </a:r>
            <a:r>
              <a:rPr lang="en-US" sz="225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Projelerinde</a:t>
            </a:r>
            <a:r>
              <a:rPr lang="en-US" sz="22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225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Yatırımcı</a:t>
            </a:r>
            <a:r>
              <a:rPr lang="tr-TR" sz="22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’</a:t>
            </a:r>
            <a:r>
              <a:rPr lang="tr-TR" sz="225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nın</a:t>
            </a:r>
            <a:r>
              <a:rPr lang="en-US" sz="22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225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Hedeflerine</a:t>
            </a:r>
            <a:r>
              <a:rPr lang="en-US" sz="22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225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Ulaşma</a:t>
            </a:r>
            <a:r>
              <a:rPr lang="tr-TR" sz="22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sın</a:t>
            </a:r>
            <a:r>
              <a:rPr lang="en-US" sz="225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ın</a:t>
            </a:r>
            <a:r>
              <a:rPr lang="en-US" sz="22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En Etkin Yolu</a:t>
            </a:r>
            <a:endParaRPr lang="en-US" sz="2250" dirty="0"/>
          </a:p>
        </p:txBody>
      </p:sp>
      <p:sp>
        <p:nvSpPr>
          <p:cNvPr id="17" name="Text 2"/>
          <p:cNvSpPr/>
          <p:nvPr/>
        </p:nvSpPr>
        <p:spPr>
          <a:xfrm>
            <a:off x="1123950" y="4600575"/>
            <a:ext cx="2060377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Netleştirilmiş Kapsam</a:t>
            </a:r>
            <a:endParaRPr lang="en-US" sz="1500" dirty="0"/>
          </a:p>
        </p:txBody>
      </p:sp>
      <p:sp>
        <p:nvSpPr>
          <p:cNvPr id="18" name="Text 3"/>
          <p:cNvSpPr/>
          <p:nvPr/>
        </p:nvSpPr>
        <p:spPr>
          <a:xfrm>
            <a:off x="3724626" y="4575810"/>
            <a:ext cx="1246584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Sıfır İş Kazası</a:t>
            </a:r>
            <a:endParaRPr lang="en-US" sz="1500" dirty="0"/>
          </a:p>
        </p:txBody>
      </p:sp>
      <p:sp>
        <p:nvSpPr>
          <p:cNvPr id="19" name="Text 4"/>
          <p:cNvSpPr/>
          <p:nvPr/>
        </p:nvSpPr>
        <p:spPr>
          <a:xfrm>
            <a:off x="5559868" y="4613910"/>
            <a:ext cx="1623417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Minimum Maliyet</a:t>
            </a:r>
            <a:endParaRPr lang="en-US" sz="1500" dirty="0"/>
          </a:p>
        </p:txBody>
      </p:sp>
      <p:sp>
        <p:nvSpPr>
          <p:cNvPr id="20" name="Text 5"/>
          <p:cNvSpPr/>
          <p:nvPr/>
        </p:nvSpPr>
        <p:spPr>
          <a:xfrm>
            <a:off x="7755679" y="4583430"/>
            <a:ext cx="1602284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Minimum Zaman</a:t>
            </a:r>
            <a:endParaRPr lang="en-US" sz="1500" dirty="0"/>
          </a:p>
        </p:txBody>
      </p:sp>
      <p:sp>
        <p:nvSpPr>
          <p:cNvPr id="21" name="Text 6"/>
          <p:cNvSpPr/>
          <p:nvPr/>
        </p:nvSpPr>
        <p:spPr>
          <a:xfrm>
            <a:off x="9885653" y="4572000"/>
            <a:ext cx="1620738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Maksimum Kalite</a:t>
            </a:r>
            <a:endParaRPr lang="en-US" sz="1500" dirty="0"/>
          </a:p>
        </p:txBody>
      </p:sp>
      <p:sp>
        <p:nvSpPr>
          <p:cNvPr id="22" name="Text 7"/>
          <p:cNvSpPr/>
          <p:nvPr/>
        </p:nvSpPr>
        <p:spPr>
          <a:xfrm>
            <a:off x="1009650" y="6343650"/>
            <a:ext cx="207918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30 Kasım 2025</a:t>
            </a:r>
            <a:endParaRPr lang="en-US" sz="1500" dirty="0"/>
          </a:p>
        </p:txBody>
      </p:sp>
      <p:sp>
        <p:nvSpPr>
          <p:cNvPr id="23" name="Text 8"/>
          <p:cNvSpPr/>
          <p:nvPr/>
        </p:nvSpPr>
        <p:spPr>
          <a:xfrm>
            <a:off x="9348788" y="6343650"/>
            <a:ext cx="281749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www.OptimizePY.com</a:t>
            </a:r>
            <a:endParaRPr lang="en-US" sz="1500" dirty="0"/>
          </a:p>
        </p:txBody>
      </p:sp>
      <p:pic>
        <p:nvPicPr>
          <p:cNvPr id="25" name="Resim 24" descr="siyah, karanlı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0068286-E74C-199E-766A-51E8AD9C83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23138" y="-11884"/>
            <a:ext cx="3585281" cy="11492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886200"/>
            <a:ext cx="328017" cy="457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34" y="3962400"/>
            <a:ext cx="285750" cy="304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1905000"/>
            <a:ext cx="5181600" cy="8001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2057400"/>
            <a:ext cx="190500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857500"/>
            <a:ext cx="5181600" cy="8001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3009900"/>
            <a:ext cx="190500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810000"/>
            <a:ext cx="5181600" cy="800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3962400"/>
            <a:ext cx="190500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4762500"/>
            <a:ext cx="5181600" cy="8001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3200" y="4914900"/>
            <a:ext cx="190500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5715000"/>
            <a:ext cx="5181600" cy="8001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3200" y="5867400"/>
            <a:ext cx="142875" cy="2667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609600" y="304800"/>
            <a:ext cx="10972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E8B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Biz Kimiz?</a:t>
            </a:r>
            <a:endParaRPr lang="en-US" sz="3600" dirty="0"/>
          </a:p>
        </p:txBody>
      </p:sp>
      <p:sp>
        <p:nvSpPr>
          <p:cNvPr id="17" name="Text 1"/>
          <p:cNvSpPr/>
          <p:nvPr/>
        </p:nvSpPr>
        <p:spPr>
          <a:xfrm>
            <a:off x="609600" y="1333500"/>
            <a:ext cx="51816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A5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Optimize Proje Yönetim </a:t>
            </a:r>
            <a:r>
              <a:rPr lang="en-US" sz="180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, inşaat projelerinde yatırımcıların hedeflerine ulaşması için özelleşmiş bir mühendislik şirketidir.</a:t>
            </a:r>
            <a:endParaRPr lang="en-US" sz="1800" dirty="0"/>
          </a:p>
        </p:txBody>
      </p:sp>
      <p:sp>
        <p:nvSpPr>
          <p:cNvPr id="18" name="Text 2"/>
          <p:cNvSpPr/>
          <p:nvPr/>
        </p:nvSpPr>
        <p:spPr>
          <a:xfrm>
            <a:off x="609600" y="2476500"/>
            <a:ext cx="5181600" cy="1066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Temel misyonumuz, projelerinizi "Netleştirilmiş Kapsam, Sıfır İş Kazası, Minimum Maliyet, Minimum Zaman, Maksimum Kalite" hedefleriyle yöneterek, yatırımınızın değerini en üst düzeye çıkarmaktır.</a:t>
            </a:r>
            <a:endParaRPr lang="en-US" sz="1500" dirty="0"/>
          </a:p>
        </p:txBody>
      </p:sp>
      <p:sp>
        <p:nvSpPr>
          <p:cNvPr id="19" name="Text 3"/>
          <p:cNvSpPr/>
          <p:nvPr/>
        </p:nvSpPr>
        <p:spPr>
          <a:xfrm>
            <a:off x="1090017" y="3848100"/>
            <a:ext cx="4701183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Bağımsız temsilcilik ilkesiyle yatırımcının çıkarlarını en üst düzeyde koruyoruz</a:t>
            </a:r>
            <a:endParaRPr lang="en-US" sz="1500" dirty="0"/>
          </a:p>
        </p:txBody>
      </p:sp>
      <p:sp>
        <p:nvSpPr>
          <p:cNvPr id="20" name="Text 4"/>
          <p:cNvSpPr/>
          <p:nvPr/>
        </p:nvSpPr>
        <p:spPr>
          <a:xfrm>
            <a:off x="6400800" y="1333500"/>
            <a:ext cx="621792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7E22C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Çözüm Odaklı Değerlerimiz</a:t>
            </a:r>
            <a:endParaRPr lang="en-US" sz="2250" dirty="0"/>
          </a:p>
        </p:txBody>
      </p:sp>
      <p:sp>
        <p:nvSpPr>
          <p:cNvPr id="21" name="Text 5"/>
          <p:cNvSpPr/>
          <p:nvPr/>
        </p:nvSpPr>
        <p:spPr>
          <a:xfrm>
            <a:off x="6858000" y="2057400"/>
            <a:ext cx="238869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Netleştirilmiş Kapsam</a:t>
            </a:r>
            <a:endParaRPr lang="en-US" sz="1500" dirty="0"/>
          </a:p>
        </p:txBody>
      </p:sp>
      <p:sp>
        <p:nvSpPr>
          <p:cNvPr id="22" name="Text 6"/>
          <p:cNvSpPr/>
          <p:nvPr/>
        </p:nvSpPr>
        <p:spPr>
          <a:xfrm>
            <a:off x="6858000" y="2324100"/>
            <a:ext cx="54864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Proje gereksinimlerinin net ve anlaşılır tanımlanması</a:t>
            </a:r>
            <a:endParaRPr lang="en-US" sz="1200" dirty="0"/>
          </a:p>
        </p:txBody>
      </p:sp>
      <p:sp>
        <p:nvSpPr>
          <p:cNvPr id="23" name="Text 7"/>
          <p:cNvSpPr/>
          <p:nvPr/>
        </p:nvSpPr>
        <p:spPr>
          <a:xfrm>
            <a:off x="6858000" y="3009900"/>
            <a:ext cx="148661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Sıfır İş Kazası</a:t>
            </a:r>
            <a:endParaRPr lang="en-US" sz="1500" dirty="0"/>
          </a:p>
        </p:txBody>
      </p:sp>
      <p:sp>
        <p:nvSpPr>
          <p:cNvPr id="24" name="Text 8"/>
          <p:cNvSpPr/>
          <p:nvPr/>
        </p:nvSpPr>
        <p:spPr>
          <a:xfrm>
            <a:off x="6858000" y="3276600"/>
            <a:ext cx="54864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Güvenli bir çalışma ortamının oluşturulması</a:t>
            </a:r>
            <a:endParaRPr lang="en-US" sz="1200" dirty="0"/>
          </a:p>
        </p:txBody>
      </p:sp>
      <p:sp>
        <p:nvSpPr>
          <p:cNvPr id="25" name="Text 9"/>
          <p:cNvSpPr/>
          <p:nvPr/>
        </p:nvSpPr>
        <p:spPr>
          <a:xfrm>
            <a:off x="6858000" y="3962400"/>
            <a:ext cx="184183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Minimum Maliyet</a:t>
            </a:r>
            <a:endParaRPr lang="en-US" sz="1500" dirty="0"/>
          </a:p>
        </p:txBody>
      </p:sp>
      <p:sp>
        <p:nvSpPr>
          <p:cNvPr id="26" name="Text 10"/>
          <p:cNvSpPr/>
          <p:nvPr/>
        </p:nvSpPr>
        <p:spPr>
          <a:xfrm>
            <a:off x="6858000" y="4229100"/>
            <a:ext cx="54864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Kaynakların etkin kullanımı ve israfın önlenmesi</a:t>
            </a:r>
            <a:endParaRPr lang="en-US" sz="1200" dirty="0"/>
          </a:p>
        </p:txBody>
      </p:sp>
      <p:sp>
        <p:nvSpPr>
          <p:cNvPr id="27" name="Text 11"/>
          <p:cNvSpPr/>
          <p:nvPr/>
        </p:nvSpPr>
        <p:spPr>
          <a:xfrm>
            <a:off x="6858000" y="4914900"/>
            <a:ext cx="180361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Minimum Zaman</a:t>
            </a:r>
            <a:endParaRPr lang="en-US" sz="1500" dirty="0"/>
          </a:p>
        </p:txBody>
      </p:sp>
      <p:sp>
        <p:nvSpPr>
          <p:cNvPr id="28" name="Text 12"/>
          <p:cNvSpPr/>
          <p:nvPr/>
        </p:nvSpPr>
        <p:spPr>
          <a:xfrm>
            <a:off x="6858000" y="5181600"/>
            <a:ext cx="54864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Zamanında teslimatın gerçekleştirilmesi</a:t>
            </a:r>
            <a:endParaRPr lang="en-US" sz="1200" dirty="0"/>
          </a:p>
        </p:txBody>
      </p:sp>
      <p:sp>
        <p:nvSpPr>
          <p:cNvPr id="29" name="Text 13"/>
          <p:cNvSpPr/>
          <p:nvPr/>
        </p:nvSpPr>
        <p:spPr>
          <a:xfrm>
            <a:off x="6810375" y="5867400"/>
            <a:ext cx="186755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Maksimum Kalite</a:t>
            </a:r>
            <a:endParaRPr lang="en-US" sz="1500" dirty="0"/>
          </a:p>
        </p:txBody>
      </p:sp>
      <p:sp>
        <p:nvSpPr>
          <p:cNvPr id="30" name="Text 14"/>
          <p:cNvSpPr/>
          <p:nvPr/>
        </p:nvSpPr>
        <p:spPr>
          <a:xfrm>
            <a:off x="6858000" y="6134100"/>
            <a:ext cx="54864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Belirlenen kalite standartlarının aşılması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262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810754"/>
            <a:ext cx="5372100" cy="1469534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" y="1851538"/>
            <a:ext cx="571500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975" y="1936342"/>
            <a:ext cx="2857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870" y="1851538"/>
            <a:ext cx="5372100" cy="14287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0310" y="1893024"/>
            <a:ext cx="571500" cy="571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3185" y="2007324"/>
            <a:ext cx="285750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" y="3348499"/>
            <a:ext cx="5372100" cy="1453639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100" y="3403498"/>
            <a:ext cx="571500" cy="49645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2975" y="3498134"/>
            <a:ext cx="285750" cy="297873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8870" y="3333137"/>
            <a:ext cx="5372100" cy="1469002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4735" y="3406040"/>
            <a:ext cx="571500" cy="498596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99510" y="3520340"/>
            <a:ext cx="361950" cy="299158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" y="6242252"/>
            <a:ext cx="10972800" cy="609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0" y="6394652"/>
            <a:ext cx="171450" cy="30480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609600" y="304800"/>
            <a:ext cx="1316736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E8B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Yatırımcının Zorlukları</a:t>
            </a:r>
            <a:endParaRPr lang="en-US" sz="3600" dirty="0"/>
          </a:p>
        </p:txBody>
      </p:sp>
      <p:sp>
        <p:nvSpPr>
          <p:cNvPr id="19" name="Text 1"/>
          <p:cNvSpPr/>
          <p:nvPr/>
        </p:nvSpPr>
        <p:spPr>
          <a:xfrm>
            <a:off x="609600" y="1219200"/>
            <a:ext cx="109728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İnşaat projeleri, doğası gereği karmaşık süreçler içerir ve yatırımcılar için çeşitli zorlukları beraberinde getirir. Etkili bir proje yönetimi olmadan, bu sorunlar yatırımın geri dönüşünü olumsuz etkileyebilir.</a:t>
            </a:r>
            <a:endParaRPr lang="en-US" sz="1500" dirty="0"/>
          </a:p>
        </p:txBody>
      </p:sp>
      <p:sp>
        <p:nvSpPr>
          <p:cNvPr id="20" name="Text 2"/>
          <p:cNvSpPr/>
          <p:nvPr/>
        </p:nvSpPr>
        <p:spPr>
          <a:xfrm>
            <a:off x="1524000" y="1851538"/>
            <a:ext cx="51206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DC2626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Risk ve Belirsizlik</a:t>
            </a:r>
            <a:endParaRPr lang="en-US" sz="1800" dirty="0"/>
          </a:p>
        </p:txBody>
      </p:sp>
      <p:sp>
        <p:nvSpPr>
          <p:cNvPr id="21" name="Text 3"/>
          <p:cNvSpPr/>
          <p:nvPr/>
        </p:nvSpPr>
        <p:spPr>
          <a:xfrm>
            <a:off x="1524000" y="2145277"/>
            <a:ext cx="4267200" cy="1066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Teknik şartname eksikliği ve yanlış kurgulanmış sözleşme nedeniyle beklenmedik yükümlülükler yaşanabilir. Bu yükümlülükler İSG, ilave maliyetler, ilave süreler, ya da eksik kapsamlar olabilir. </a:t>
            </a:r>
            <a:endParaRPr lang="en-US" sz="1350" dirty="0"/>
          </a:p>
        </p:txBody>
      </p:sp>
      <p:sp>
        <p:nvSpPr>
          <p:cNvPr id="22" name="Text 4"/>
          <p:cNvSpPr/>
          <p:nvPr/>
        </p:nvSpPr>
        <p:spPr>
          <a:xfrm>
            <a:off x="7113270" y="1910839"/>
            <a:ext cx="51206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CA8A04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Maliyet Aşımları</a:t>
            </a:r>
            <a:endParaRPr lang="en-US" sz="1800" dirty="0"/>
          </a:p>
        </p:txBody>
      </p:sp>
      <p:sp>
        <p:nvSpPr>
          <p:cNvPr id="23" name="Text 5"/>
          <p:cNvSpPr/>
          <p:nvPr/>
        </p:nvSpPr>
        <p:spPr>
          <a:xfrm>
            <a:off x="7113270" y="2291839"/>
            <a:ext cx="42672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Kaynakların verimsiz kullanımı, yetersiz planlama veya beklenmedik durumlar, maliyetlerin </a:t>
            </a:r>
            <a:r>
              <a:rPr lang="en-US" sz="1350" dirty="0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artmasına</a:t>
            </a: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350" dirty="0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neden</a:t>
            </a: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olabilir.</a:t>
            </a:r>
            <a:endParaRPr lang="en-US" sz="1350" dirty="0"/>
          </a:p>
        </p:txBody>
      </p:sp>
      <p:sp>
        <p:nvSpPr>
          <p:cNvPr id="24" name="Text 6"/>
          <p:cNvSpPr/>
          <p:nvPr/>
        </p:nvSpPr>
        <p:spPr>
          <a:xfrm>
            <a:off x="1524000" y="3354338"/>
            <a:ext cx="5120640" cy="26477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563E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Zamanlama Sorunları</a:t>
            </a:r>
            <a:endParaRPr lang="en-US" sz="1800" dirty="0"/>
          </a:p>
        </p:txBody>
      </p:sp>
      <p:sp>
        <p:nvSpPr>
          <p:cNvPr id="25" name="Text 7"/>
          <p:cNvSpPr/>
          <p:nvPr/>
        </p:nvSpPr>
        <p:spPr>
          <a:xfrm>
            <a:off x="1524000" y="3735338"/>
            <a:ext cx="4267200" cy="92671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Proje</a:t>
            </a: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zaman planlarının aşılması, inşaat projelerinde sıkça karşılaşılan bir durumdur. </a:t>
            </a:r>
            <a:r>
              <a:rPr lang="tr-TR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Bu durum </a:t>
            </a:r>
            <a:r>
              <a:rPr lang="tr-TR" sz="1350" dirty="0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Yatırımcı’nın</a:t>
            </a: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rekabet avantajının kaybedilmesine neden olabilir.</a:t>
            </a:r>
            <a:endParaRPr lang="en-US" sz="1350" dirty="0"/>
          </a:p>
        </p:txBody>
      </p:sp>
      <p:sp>
        <p:nvSpPr>
          <p:cNvPr id="26" name="Text 8"/>
          <p:cNvSpPr/>
          <p:nvPr/>
        </p:nvSpPr>
        <p:spPr>
          <a:xfrm>
            <a:off x="7113270" y="3523636"/>
            <a:ext cx="5120640" cy="26591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9333E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Raporlama Eksikliği</a:t>
            </a:r>
            <a:endParaRPr lang="en-US" sz="1800" dirty="0"/>
          </a:p>
        </p:txBody>
      </p:sp>
      <p:sp>
        <p:nvSpPr>
          <p:cNvPr id="27" name="Text 9"/>
          <p:cNvSpPr/>
          <p:nvPr/>
        </p:nvSpPr>
        <p:spPr>
          <a:xfrm>
            <a:off x="7113270" y="3904636"/>
            <a:ext cx="4267200" cy="69803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Proje süreçlerinde yaşanan raporlama eksikliği, yatırımcının projeyi etkin bir şekilde değerlendirmesini zorlaştırır. Bu durum, beklenmedik sorunlara yol açabilir.</a:t>
            </a:r>
            <a:endParaRPr lang="en-US" sz="1350" dirty="0"/>
          </a:p>
        </p:txBody>
      </p:sp>
      <p:sp>
        <p:nvSpPr>
          <p:cNvPr id="28" name="Text 10"/>
          <p:cNvSpPr/>
          <p:nvPr/>
        </p:nvSpPr>
        <p:spPr>
          <a:xfrm>
            <a:off x="975360" y="6408171"/>
            <a:ext cx="12801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Sonuç: Etkili bir proje yönetimi olmadan, bu zorluklar yatırım sürecinde büyük problemler yaşanmasına neden olabilir.</a:t>
            </a:r>
            <a:endParaRPr lang="en-US" sz="1350" dirty="0"/>
          </a:p>
        </p:txBody>
      </p:sp>
      <p:pic>
        <p:nvPicPr>
          <p:cNvPr id="29" name="Image 2" descr="preencoded.png">
            <a:extLst>
              <a:ext uri="{FF2B5EF4-FFF2-40B4-BE49-F238E27FC236}">
                <a16:creationId xmlns:a16="http://schemas.microsoft.com/office/drawing/2014/main" id="{FCA835CE-3EC0-B68E-93A8-29441E251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1" y="4874343"/>
            <a:ext cx="6964114" cy="1299697"/>
          </a:xfrm>
          <a:prstGeom prst="rect">
            <a:avLst/>
          </a:prstGeom>
        </p:spPr>
      </p:pic>
      <p:pic>
        <p:nvPicPr>
          <p:cNvPr id="31" name="Image 3" descr="preencoded.png">
            <a:extLst>
              <a:ext uri="{FF2B5EF4-FFF2-40B4-BE49-F238E27FC236}">
                <a16:creationId xmlns:a16="http://schemas.microsoft.com/office/drawing/2014/main" id="{BA3FF4FC-ECB3-7CA0-129D-B2D805BF7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329" y="4987414"/>
            <a:ext cx="650025" cy="650025"/>
          </a:xfrm>
          <a:prstGeom prst="rect">
            <a:avLst/>
          </a:prstGeom>
        </p:spPr>
      </p:pic>
      <p:pic>
        <p:nvPicPr>
          <p:cNvPr id="30" name="Image 13" descr="preencoded.png">
            <a:extLst>
              <a:ext uri="{FF2B5EF4-FFF2-40B4-BE49-F238E27FC236}">
                <a16:creationId xmlns:a16="http://schemas.microsoft.com/office/drawing/2014/main" id="{0F89706D-59DC-7D08-8342-C837C4738E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11767" y="5063151"/>
            <a:ext cx="261058" cy="487309"/>
          </a:xfrm>
          <a:prstGeom prst="rect">
            <a:avLst/>
          </a:prstGeom>
        </p:spPr>
      </p:pic>
      <p:sp>
        <p:nvSpPr>
          <p:cNvPr id="32" name="Text 2">
            <a:extLst>
              <a:ext uri="{FF2B5EF4-FFF2-40B4-BE49-F238E27FC236}">
                <a16:creationId xmlns:a16="http://schemas.microsoft.com/office/drawing/2014/main" id="{0C324768-0435-4672-9AF9-4EE6294C614A}"/>
              </a:ext>
            </a:extLst>
          </p:cNvPr>
          <p:cNvSpPr/>
          <p:nvPr/>
        </p:nvSpPr>
        <p:spPr>
          <a:xfrm>
            <a:off x="3832296" y="5048494"/>
            <a:ext cx="5350541" cy="3466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tr-TR" sz="1800" b="1" dirty="0">
                <a:solidFill>
                  <a:srgbClr val="DC2626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Kalite Problemleri</a:t>
            </a:r>
            <a:endParaRPr lang="en-US" sz="1800" dirty="0"/>
          </a:p>
        </p:txBody>
      </p:sp>
      <p:sp>
        <p:nvSpPr>
          <p:cNvPr id="33" name="Text 3">
            <a:extLst>
              <a:ext uri="{FF2B5EF4-FFF2-40B4-BE49-F238E27FC236}">
                <a16:creationId xmlns:a16="http://schemas.microsoft.com/office/drawing/2014/main" id="{144CF35E-8075-126C-DFAD-4ACDD7AB9404}"/>
              </a:ext>
            </a:extLst>
          </p:cNvPr>
          <p:cNvSpPr/>
          <p:nvPr/>
        </p:nvSpPr>
        <p:spPr>
          <a:xfrm>
            <a:off x="3832296" y="5475645"/>
            <a:ext cx="5445059" cy="69839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tr-TR" sz="1350" dirty="0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İnşai</a:t>
            </a:r>
            <a:r>
              <a:rPr lang="tr-TR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süreçte doğru kalitenin elde edilememesi, işletme süreci boyunca yüksek bakım maliyetlerine neden olabilir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0" y="3562350"/>
            <a:ext cx="87630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1333500"/>
            <a:ext cx="1066800" cy="1066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9575" y="1638300"/>
            <a:ext cx="400050" cy="457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1333500"/>
            <a:ext cx="1066800" cy="1066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0250" y="1638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0" y="1333500"/>
            <a:ext cx="1066800" cy="1066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5225" y="1638300"/>
            <a:ext cx="514350" cy="457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3733800"/>
            <a:ext cx="5372100" cy="1104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" y="3886200"/>
            <a:ext cx="571500" cy="571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4875" y="4019550"/>
            <a:ext cx="285750" cy="304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0300" y="3733800"/>
            <a:ext cx="5372100" cy="11049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2700" y="3886200"/>
            <a:ext cx="571500" cy="5715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34150" y="4019550"/>
            <a:ext cx="228600" cy="304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5067300"/>
            <a:ext cx="5372100" cy="11049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000" y="5219700"/>
            <a:ext cx="571500" cy="5715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3450" y="5353050"/>
            <a:ext cx="228600" cy="304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0300" y="5067300"/>
            <a:ext cx="5372100" cy="11049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62700" y="5219700"/>
            <a:ext cx="571500" cy="5715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19863" y="5353050"/>
            <a:ext cx="257175" cy="3048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609600" y="304800"/>
            <a:ext cx="1316736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E8B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Çözümümüz: Bağımsız Temsil</a:t>
            </a:r>
            <a:endParaRPr lang="en-US" sz="3600" dirty="0"/>
          </a:p>
        </p:txBody>
      </p:sp>
      <p:sp>
        <p:nvSpPr>
          <p:cNvPr id="24" name="Text 1"/>
          <p:cNvSpPr/>
          <p:nvPr/>
        </p:nvSpPr>
        <p:spPr>
          <a:xfrm>
            <a:off x="4022378" y="2438400"/>
            <a:ext cx="95315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Yatırımcı</a:t>
            </a:r>
            <a:endParaRPr lang="en-US" sz="1500" dirty="0"/>
          </a:p>
        </p:txBody>
      </p:sp>
      <p:sp>
        <p:nvSpPr>
          <p:cNvPr id="25" name="Text 2"/>
          <p:cNvSpPr/>
          <p:nvPr/>
        </p:nvSpPr>
        <p:spPr>
          <a:xfrm>
            <a:off x="5693718" y="2438400"/>
            <a:ext cx="96529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E22C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Optimize</a:t>
            </a:r>
            <a:endParaRPr lang="en-US" sz="1500" dirty="0"/>
          </a:p>
        </p:txBody>
      </p:sp>
      <p:sp>
        <p:nvSpPr>
          <p:cNvPr id="26" name="Text 3"/>
          <p:cNvSpPr/>
          <p:nvPr/>
        </p:nvSpPr>
        <p:spPr>
          <a:xfrm>
            <a:off x="7322641" y="2438400"/>
            <a:ext cx="107942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A8A04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Müteahhit</a:t>
            </a:r>
            <a:endParaRPr lang="en-US" sz="1500" dirty="0"/>
          </a:p>
        </p:txBody>
      </p:sp>
      <p:sp>
        <p:nvSpPr>
          <p:cNvPr id="27" name="Text 4"/>
          <p:cNvSpPr/>
          <p:nvPr/>
        </p:nvSpPr>
        <p:spPr>
          <a:xfrm>
            <a:off x="-487680" y="2705100"/>
            <a:ext cx="131673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"Müteahhit değil, projenizdeki bağımsız temsilcisisiniz."</a:t>
            </a:r>
            <a:endParaRPr lang="en-US" sz="1800" dirty="0"/>
          </a:p>
        </p:txBody>
      </p:sp>
      <p:sp>
        <p:nvSpPr>
          <p:cNvPr id="28" name="Text 5"/>
          <p:cNvSpPr/>
          <p:nvPr/>
        </p:nvSpPr>
        <p:spPr>
          <a:xfrm>
            <a:off x="-487680" y="3086100"/>
            <a:ext cx="131673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Projelerin tüm paydaşları arasında tarafsız bir köprüyüz.</a:t>
            </a:r>
            <a:endParaRPr lang="en-US" sz="1500" dirty="0"/>
          </a:p>
        </p:txBody>
      </p:sp>
      <p:sp>
        <p:nvSpPr>
          <p:cNvPr id="29" name="Text 6"/>
          <p:cNvSpPr/>
          <p:nvPr/>
        </p:nvSpPr>
        <p:spPr>
          <a:xfrm>
            <a:off x="1485900" y="3886200"/>
            <a:ext cx="4343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Tarafsız Karar Alma</a:t>
            </a:r>
            <a:endParaRPr lang="en-US" sz="1500" dirty="0"/>
          </a:p>
        </p:txBody>
      </p:sp>
      <p:sp>
        <p:nvSpPr>
          <p:cNvPr id="30" name="Text 7"/>
          <p:cNvSpPr/>
          <p:nvPr/>
        </p:nvSpPr>
        <p:spPr>
          <a:xfrm>
            <a:off x="1485900" y="4229100"/>
            <a:ext cx="4343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Müteahhit veya diğer yüklenicilerle çıkar çatışması olmaksızın, tamamen yatırımcının hedefleri doğrultusunda kararlar alınır</a:t>
            </a:r>
            <a:endParaRPr lang="en-US" sz="1200" dirty="0"/>
          </a:p>
        </p:txBody>
      </p:sp>
      <p:sp>
        <p:nvSpPr>
          <p:cNvPr id="31" name="Text 8"/>
          <p:cNvSpPr/>
          <p:nvPr/>
        </p:nvSpPr>
        <p:spPr>
          <a:xfrm>
            <a:off x="7086600" y="3886200"/>
            <a:ext cx="4343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DC2626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Risk Azaltma</a:t>
            </a:r>
            <a:endParaRPr lang="en-US" sz="1500" dirty="0"/>
          </a:p>
        </p:txBody>
      </p:sp>
      <p:sp>
        <p:nvSpPr>
          <p:cNvPr id="32" name="Text 9"/>
          <p:cNvSpPr/>
          <p:nvPr/>
        </p:nvSpPr>
        <p:spPr>
          <a:xfrm>
            <a:off x="7086600" y="4229100"/>
            <a:ext cx="4343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Proje riskleri, bağımsız bir gözle değerlendirilerek minimize edilir ve yatırımcıya şeffaf bir risk yönetimi sunulur</a:t>
            </a:r>
            <a:endParaRPr lang="en-US" sz="1200" dirty="0"/>
          </a:p>
        </p:txBody>
      </p:sp>
      <p:sp>
        <p:nvSpPr>
          <p:cNvPr id="33" name="Text 10"/>
          <p:cNvSpPr/>
          <p:nvPr/>
        </p:nvSpPr>
        <p:spPr>
          <a:xfrm>
            <a:off x="1485900" y="5219700"/>
            <a:ext cx="4343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tr-TR" sz="1500" b="1">
                <a:solidFill>
                  <a:srgbClr val="2563E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Optimizasyon Yaklaşımı</a:t>
            </a:r>
            <a:endParaRPr lang="en-US" sz="1500" dirty="0"/>
          </a:p>
        </p:txBody>
      </p:sp>
      <p:sp>
        <p:nvSpPr>
          <p:cNvPr id="34" name="Text 11"/>
          <p:cNvSpPr/>
          <p:nvPr/>
        </p:nvSpPr>
        <p:spPr>
          <a:xfrm>
            <a:off x="1485900" y="5562600"/>
            <a:ext cx="4343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tr-TR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Optimizasyon odaklı yaklaşım, dengeli bir proje yönetim sürecini getirir.</a:t>
            </a:r>
            <a:endParaRPr lang="en-US" sz="1200" dirty="0"/>
          </a:p>
        </p:txBody>
      </p:sp>
      <p:sp>
        <p:nvSpPr>
          <p:cNvPr id="35" name="Text 12"/>
          <p:cNvSpPr/>
          <p:nvPr/>
        </p:nvSpPr>
        <p:spPr>
          <a:xfrm>
            <a:off x="7086600" y="5219700"/>
            <a:ext cx="4343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9333E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Şeffaflık ve Güven</a:t>
            </a:r>
            <a:endParaRPr lang="en-US" sz="1500" dirty="0"/>
          </a:p>
        </p:txBody>
      </p:sp>
      <p:sp>
        <p:nvSpPr>
          <p:cNvPr id="36" name="Text 13"/>
          <p:cNvSpPr/>
          <p:nvPr/>
        </p:nvSpPr>
        <p:spPr>
          <a:xfrm>
            <a:off x="7086600" y="5562600"/>
            <a:ext cx="4343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Tüm süreçler ve raporlamalar şeffaf bir şekilde yürütülür, bu da yatırımcıya tam bir güven ortamı sağlar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" y="2286635"/>
            <a:ext cx="3505200" cy="2133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276475"/>
            <a:ext cx="3505200" cy="876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2428875"/>
            <a:ext cx="571500" cy="571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50" y="2562225"/>
            <a:ext cx="228600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3343275"/>
            <a:ext cx="171450" cy="1714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3686175"/>
            <a:ext cx="171450" cy="1714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4029075"/>
            <a:ext cx="171450" cy="1714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276475"/>
            <a:ext cx="3505200" cy="21336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5145" y="2279968"/>
            <a:ext cx="3505200" cy="8763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5800" y="2428875"/>
            <a:ext cx="571500" cy="571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7250" y="2562225"/>
            <a:ext cx="228600" cy="304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5800" y="3343275"/>
            <a:ext cx="171450" cy="1714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5800" y="3686175"/>
            <a:ext cx="171450" cy="1714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5800" y="4029075"/>
            <a:ext cx="171450" cy="1714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2276475"/>
            <a:ext cx="3505200" cy="2133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0833" y="2279015"/>
            <a:ext cx="3505200" cy="8763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9600" y="2428875"/>
            <a:ext cx="571500" cy="5715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29625" y="2562225"/>
            <a:ext cx="171450" cy="3048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29600" y="3343275"/>
            <a:ext cx="171450" cy="1714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29600" y="3686175"/>
            <a:ext cx="171450" cy="17145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29600" y="4029075"/>
            <a:ext cx="171450" cy="17145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055" y="4664935"/>
            <a:ext cx="3505200" cy="21336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5055" y="4664935"/>
            <a:ext cx="3505200" cy="8763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97455" y="4817335"/>
            <a:ext cx="571500" cy="5715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68905" y="4950685"/>
            <a:ext cx="228600" cy="3048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97455" y="5731735"/>
            <a:ext cx="171450" cy="17145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97455" y="6074635"/>
            <a:ext cx="171450" cy="17145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97455" y="6417535"/>
            <a:ext cx="171450" cy="17145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035" y="4659630"/>
            <a:ext cx="3505200" cy="21336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73113" y="4664451"/>
            <a:ext cx="3505200" cy="8763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71335" y="4838290"/>
            <a:ext cx="571500" cy="5715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80885" y="4945380"/>
            <a:ext cx="228600" cy="30480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09435" y="5726430"/>
            <a:ext cx="171450" cy="171450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09435" y="6069330"/>
            <a:ext cx="171450" cy="171450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09435" y="6412230"/>
            <a:ext cx="171450" cy="171450"/>
          </a:xfrm>
          <a:prstGeom prst="rect">
            <a:avLst/>
          </a:prstGeom>
        </p:spPr>
      </p:pic>
      <p:sp>
        <p:nvSpPr>
          <p:cNvPr id="46" name="Text 0"/>
          <p:cNvSpPr/>
          <p:nvPr/>
        </p:nvSpPr>
        <p:spPr>
          <a:xfrm>
            <a:off x="609600" y="304800"/>
            <a:ext cx="10972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E8B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Temel Değerlerimiz</a:t>
            </a:r>
            <a:endParaRPr lang="en-US" sz="3600" dirty="0"/>
          </a:p>
        </p:txBody>
      </p:sp>
      <p:sp>
        <p:nvSpPr>
          <p:cNvPr id="47" name="Text 1"/>
          <p:cNvSpPr/>
          <p:nvPr/>
        </p:nvSpPr>
        <p:spPr>
          <a:xfrm>
            <a:off x="609600" y="1087755"/>
            <a:ext cx="109728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Optimize Proje Yönetim'in temel hedefleri, projelerin her yönünü kapsayan ve yatırımcıya maksimum fayda sağlayan prensipler üzerine kuruludur. Bu değerler, projelerin başarıyla tamamlanması için bir yol haritası sunar.</a:t>
            </a:r>
            <a:endParaRPr lang="en-US" sz="1500" dirty="0"/>
          </a:p>
        </p:txBody>
      </p:sp>
      <p:sp>
        <p:nvSpPr>
          <p:cNvPr id="48" name="Text 2"/>
          <p:cNvSpPr/>
          <p:nvPr/>
        </p:nvSpPr>
        <p:spPr>
          <a:xfrm>
            <a:off x="1485900" y="2562225"/>
            <a:ext cx="286643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7E22C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Netleştirilmiş Kapsam</a:t>
            </a:r>
            <a:endParaRPr lang="en-US" sz="1800" dirty="0"/>
          </a:p>
        </p:txBody>
      </p:sp>
      <p:sp>
        <p:nvSpPr>
          <p:cNvPr id="49" name="Text 3"/>
          <p:cNvSpPr/>
          <p:nvPr/>
        </p:nvSpPr>
        <p:spPr>
          <a:xfrm>
            <a:off x="1009650" y="3305175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Kaynakların etkin kullanımı</a:t>
            </a:r>
            <a:endParaRPr lang="en-US" sz="1350" dirty="0"/>
          </a:p>
        </p:txBody>
      </p:sp>
      <p:sp>
        <p:nvSpPr>
          <p:cNvPr id="50" name="Text 4"/>
          <p:cNvSpPr/>
          <p:nvPr/>
        </p:nvSpPr>
        <p:spPr>
          <a:xfrm>
            <a:off x="1009650" y="3648075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Maliyet tasarrufu</a:t>
            </a:r>
            <a:endParaRPr lang="en-US" sz="1350" dirty="0"/>
          </a:p>
        </p:txBody>
      </p:sp>
      <p:sp>
        <p:nvSpPr>
          <p:cNvPr id="51" name="Text 5"/>
          <p:cNvSpPr/>
          <p:nvPr/>
        </p:nvSpPr>
        <p:spPr>
          <a:xfrm>
            <a:off x="1009650" y="3990975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Bütçe aşımının önlenmesi</a:t>
            </a:r>
            <a:endParaRPr lang="en-US" sz="1350" dirty="0"/>
          </a:p>
        </p:txBody>
      </p:sp>
      <p:sp>
        <p:nvSpPr>
          <p:cNvPr id="52" name="Text 6"/>
          <p:cNvSpPr/>
          <p:nvPr/>
        </p:nvSpPr>
        <p:spPr>
          <a:xfrm>
            <a:off x="5219700" y="2562225"/>
            <a:ext cx="2164378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D4ED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Minimum Zaman</a:t>
            </a:r>
            <a:endParaRPr lang="en-US" sz="1800" dirty="0"/>
          </a:p>
        </p:txBody>
      </p:sp>
      <p:sp>
        <p:nvSpPr>
          <p:cNvPr id="53" name="Text 7"/>
          <p:cNvSpPr/>
          <p:nvPr/>
        </p:nvSpPr>
        <p:spPr>
          <a:xfrm>
            <a:off x="4743450" y="3305175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Zamanında teslimat</a:t>
            </a:r>
            <a:endParaRPr lang="en-US" sz="1350" dirty="0"/>
          </a:p>
        </p:txBody>
      </p:sp>
      <p:sp>
        <p:nvSpPr>
          <p:cNvPr id="54" name="Text 8"/>
          <p:cNvSpPr/>
          <p:nvPr/>
        </p:nvSpPr>
        <p:spPr>
          <a:xfrm>
            <a:off x="4743450" y="3648075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Proje takip sistemi</a:t>
            </a:r>
            <a:endParaRPr lang="en-US" sz="1350" dirty="0"/>
          </a:p>
        </p:txBody>
      </p:sp>
      <p:sp>
        <p:nvSpPr>
          <p:cNvPr id="55" name="Text 9"/>
          <p:cNvSpPr/>
          <p:nvPr/>
        </p:nvSpPr>
        <p:spPr>
          <a:xfrm>
            <a:off x="4743450" y="3990975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Beklenmedik gecikmelerin önlenmesi</a:t>
            </a:r>
            <a:endParaRPr lang="en-US" sz="1350" dirty="0"/>
          </a:p>
        </p:txBody>
      </p:sp>
      <p:sp>
        <p:nvSpPr>
          <p:cNvPr id="56" name="Text 10"/>
          <p:cNvSpPr/>
          <p:nvPr/>
        </p:nvSpPr>
        <p:spPr>
          <a:xfrm>
            <a:off x="8953500" y="2562225"/>
            <a:ext cx="224117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B91C1C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Maksimum Kalite</a:t>
            </a:r>
            <a:endParaRPr lang="en-US" sz="1800" dirty="0"/>
          </a:p>
        </p:txBody>
      </p:sp>
      <p:sp>
        <p:nvSpPr>
          <p:cNvPr id="57" name="Text 11"/>
          <p:cNvSpPr/>
          <p:nvPr/>
        </p:nvSpPr>
        <p:spPr>
          <a:xfrm>
            <a:off x="8477250" y="3305175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Kalite standartlarının aşılması</a:t>
            </a:r>
            <a:endParaRPr lang="en-US" sz="1350" dirty="0"/>
          </a:p>
        </p:txBody>
      </p:sp>
      <p:sp>
        <p:nvSpPr>
          <p:cNvPr id="58" name="Text 12"/>
          <p:cNvSpPr/>
          <p:nvPr/>
        </p:nvSpPr>
        <p:spPr>
          <a:xfrm>
            <a:off x="8477250" y="3648075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Detaylı kalite kontrolü</a:t>
            </a:r>
            <a:endParaRPr lang="en-US" sz="1350" dirty="0"/>
          </a:p>
        </p:txBody>
      </p:sp>
      <p:sp>
        <p:nvSpPr>
          <p:cNvPr id="59" name="Text 13"/>
          <p:cNvSpPr/>
          <p:nvPr/>
        </p:nvSpPr>
        <p:spPr>
          <a:xfrm>
            <a:off x="8477250" y="3990975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Beklenen kalitede nihai ürün</a:t>
            </a:r>
            <a:endParaRPr lang="en-US" sz="1350" dirty="0"/>
          </a:p>
        </p:txBody>
      </p:sp>
      <p:sp>
        <p:nvSpPr>
          <p:cNvPr id="60" name="Text 14"/>
          <p:cNvSpPr/>
          <p:nvPr/>
        </p:nvSpPr>
        <p:spPr>
          <a:xfrm>
            <a:off x="3221355" y="4950685"/>
            <a:ext cx="1783973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A1620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Sıfır İş Kazası</a:t>
            </a:r>
            <a:endParaRPr lang="en-US" sz="1800" dirty="0"/>
          </a:p>
        </p:txBody>
      </p:sp>
      <p:sp>
        <p:nvSpPr>
          <p:cNvPr id="61" name="Text 15"/>
          <p:cNvSpPr/>
          <p:nvPr/>
        </p:nvSpPr>
        <p:spPr>
          <a:xfrm>
            <a:off x="2745105" y="5693635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Net proje gereksinimleri</a:t>
            </a:r>
            <a:endParaRPr lang="en-US" sz="1350" dirty="0"/>
          </a:p>
        </p:txBody>
      </p:sp>
      <p:sp>
        <p:nvSpPr>
          <p:cNvPr id="62" name="Text 16"/>
          <p:cNvSpPr/>
          <p:nvPr/>
        </p:nvSpPr>
        <p:spPr>
          <a:xfrm>
            <a:off x="2745105" y="6036535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Kapsam kontrolü</a:t>
            </a:r>
            <a:endParaRPr lang="en-US" sz="1350" dirty="0"/>
          </a:p>
        </p:txBody>
      </p:sp>
      <p:sp>
        <p:nvSpPr>
          <p:cNvPr id="63" name="Text 17"/>
          <p:cNvSpPr/>
          <p:nvPr/>
        </p:nvSpPr>
        <p:spPr>
          <a:xfrm>
            <a:off x="2745105" y="6379435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Beklenmedik eklentilerin önlenmesi</a:t>
            </a:r>
            <a:endParaRPr lang="en-US" sz="1350" dirty="0"/>
          </a:p>
        </p:txBody>
      </p:sp>
      <p:sp>
        <p:nvSpPr>
          <p:cNvPr id="64" name="Text 18"/>
          <p:cNvSpPr/>
          <p:nvPr/>
        </p:nvSpPr>
        <p:spPr>
          <a:xfrm>
            <a:off x="7633335" y="4945380"/>
            <a:ext cx="2210098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580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Minimum Maliyet</a:t>
            </a:r>
            <a:endParaRPr lang="en-US" sz="1800" dirty="0"/>
          </a:p>
        </p:txBody>
      </p:sp>
      <p:sp>
        <p:nvSpPr>
          <p:cNvPr id="65" name="Text 19"/>
          <p:cNvSpPr/>
          <p:nvPr/>
        </p:nvSpPr>
        <p:spPr>
          <a:xfrm>
            <a:off x="7157085" y="5688330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İş sağlığı ve güvenliği</a:t>
            </a:r>
            <a:endParaRPr lang="en-US" sz="1350" dirty="0"/>
          </a:p>
        </p:txBody>
      </p:sp>
      <p:sp>
        <p:nvSpPr>
          <p:cNvPr id="66" name="Text 20"/>
          <p:cNvSpPr/>
          <p:nvPr/>
        </p:nvSpPr>
        <p:spPr>
          <a:xfrm>
            <a:off x="7157085" y="6031230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Güvenli çalışma ortamı</a:t>
            </a:r>
            <a:endParaRPr lang="en-US" sz="1350" dirty="0"/>
          </a:p>
        </p:txBody>
      </p:sp>
      <p:sp>
        <p:nvSpPr>
          <p:cNvPr id="67" name="Text 21"/>
          <p:cNvSpPr/>
          <p:nvPr/>
        </p:nvSpPr>
        <p:spPr>
          <a:xfrm>
            <a:off x="7157085" y="6374130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Yasal düzenlemelere uyum</a:t>
            </a:r>
            <a:endParaRPr lang="en-US" sz="1350" dirty="0"/>
          </a:p>
        </p:txBody>
      </p:sp>
      <p:sp>
        <p:nvSpPr>
          <p:cNvPr id="74" name="Text 0">
            <a:extLst>
              <a:ext uri="{FF2B5EF4-FFF2-40B4-BE49-F238E27FC236}">
                <a16:creationId xmlns:a16="http://schemas.microsoft.com/office/drawing/2014/main" id="{F1D22C72-E7D9-9791-158A-954F609064DF}"/>
              </a:ext>
            </a:extLst>
          </p:cNvPr>
          <p:cNvSpPr/>
          <p:nvPr/>
        </p:nvSpPr>
        <p:spPr>
          <a:xfrm>
            <a:off x="2668905" y="1727835"/>
            <a:ext cx="10972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tr-TR" sz="2400" b="1" dirty="0">
                <a:solidFill>
                  <a:srgbClr val="2E8B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Optimizasyon Yaklaşımımız ve Proje Değişkenleri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28" descr="preencoded.png">
            <a:extLst>
              <a:ext uri="{FF2B5EF4-FFF2-40B4-BE49-F238E27FC236}">
                <a16:creationId xmlns:a16="http://schemas.microsoft.com/office/drawing/2014/main" id="{76B77A02-B947-F0CE-727A-9752F8E76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969" y="4823732"/>
            <a:ext cx="364331" cy="381000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" y="1943100"/>
            <a:ext cx="3429000" cy="28479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2650" y="2171700"/>
            <a:ext cx="571500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8863" y="2286000"/>
            <a:ext cx="219075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00" y="3381375"/>
            <a:ext cx="1143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500" y="3686175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2500" y="3990975"/>
            <a:ext cx="1143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500" y="4295775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0025" y="3233738"/>
            <a:ext cx="142875" cy="2286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500" y="1943100"/>
            <a:ext cx="3429000" cy="284797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0250" y="2171700"/>
            <a:ext cx="571500" cy="571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53125" y="2286000"/>
            <a:ext cx="285750" cy="3429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10100" y="3381375"/>
            <a:ext cx="1143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0100" y="3686175"/>
            <a:ext cx="1143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10100" y="3990975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7625" y="3233738"/>
            <a:ext cx="142875" cy="228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39100" y="1943100"/>
            <a:ext cx="3429000" cy="2847975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7850" y="2171700"/>
            <a:ext cx="571500" cy="5715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1675" y="2286000"/>
            <a:ext cx="323850" cy="3429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67700" y="3381375"/>
            <a:ext cx="11430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67700" y="3686175"/>
            <a:ext cx="152400" cy="152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67700" y="3990975"/>
            <a:ext cx="152400" cy="1524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67700" y="4295775"/>
            <a:ext cx="152400" cy="1524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9600" y="5172075"/>
            <a:ext cx="10972800" cy="12192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0100" y="5391150"/>
            <a:ext cx="219075" cy="1905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00100" y="5781675"/>
            <a:ext cx="381000" cy="3810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4400" y="5895975"/>
            <a:ext cx="152400" cy="1524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421" y="5787118"/>
            <a:ext cx="364331" cy="3810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092910" y="5781675"/>
            <a:ext cx="381000" cy="3810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207210" y="5895975"/>
            <a:ext cx="152400" cy="1524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858250" y="5781675"/>
            <a:ext cx="313879" cy="3810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57965" y="5895975"/>
            <a:ext cx="114300" cy="152400"/>
          </a:xfrm>
          <a:prstGeom prst="rect">
            <a:avLst/>
          </a:prstGeom>
        </p:spPr>
      </p:pic>
      <p:sp>
        <p:nvSpPr>
          <p:cNvPr id="36" name="Text 0"/>
          <p:cNvSpPr/>
          <p:nvPr/>
        </p:nvSpPr>
        <p:spPr>
          <a:xfrm>
            <a:off x="609600" y="304800"/>
            <a:ext cx="10972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E8B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Hizmet Portfolyomuz</a:t>
            </a:r>
            <a:endParaRPr lang="en-US" sz="3600" dirty="0"/>
          </a:p>
        </p:txBody>
      </p:sp>
      <p:sp>
        <p:nvSpPr>
          <p:cNvPr id="37" name="Text 1"/>
          <p:cNvSpPr/>
          <p:nvPr/>
        </p:nvSpPr>
        <p:spPr>
          <a:xfrm>
            <a:off x="-487680" y="1333500"/>
            <a:ext cx="131673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Proje öncesi süreçlerden teslimata kadar kapsamlı proje yönetimi hizmetleri</a:t>
            </a:r>
            <a:endParaRPr lang="en-US" sz="1800" dirty="0"/>
          </a:p>
        </p:txBody>
      </p:sp>
      <p:sp>
        <p:nvSpPr>
          <p:cNvPr id="38" name="Text 2"/>
          <p:cNvSpPr/>
          <p:nvPr/>
        </p:nvSpPr>
        <p:spPr>
          <a:xfrm>
            <a:off x="655320" y="2886075"/>
            <a:ext cx="35661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580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Proje Öncesi Süreçler</a:t>
            </a:r>
            <a:endParaRPr lang="en-US" sz="1800" dirty="0"/>
          </a:p>
        </p:txBody>
      </p:sp>
      <p:sp>
        <p:nvSpPr>
          <p:cNvPr id="39" name="Text 3"/>
          <p:cNvSpPr/>
          <p:nvPr/>
        </p:nvSpPr>
        <p:spPr>
          <a:xfrm>
            <a:off x="952500" y="3343275"/>
            <a:ext cx="37947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Stratejik Arsa Seçimi</a:t>
            </a:r>
            <a:endParaRPr lang="en-US" sz="1200" dirty="0"/>
          </a:p>
        </p:txBody>
      </p:sp>
      <p:sp>
        <p:nvSpPr>
          <p:cNvPr id="40" name="Text 4"/>
          <p:cNvSpPr/>
          <p:nvPr/>
        </p:nvSpPr>
        <p:spPr>
          <a:xfrm>
            <a:off x="990600" y="3648075"/>
            <a:ext cx="37947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Fizibilite Çalışmaları</a:t>
            </a:r>
            <a:endParaRPr lang="en-US" sz="1200" dirty="0"/>
          </a:p>
        </p:txBody>
      </p:sp>
      <p:sp>
        <p:nvSpPr>
          <p:cNvPr id="41" name="Text 5"/>
          <p:cNvSpPr/>
          <p:nvPr/>
        </p:nvSpPr>
        <p:spPr>
          <a:xfrm>
            <a:off x="952500" y="3952875"/>
            <a:ext cx="37947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Maliyet Tahmini ve Kontrolü</a:t>
            </a:r>
            <a:endParaRPr lang="en-US" sz="1200" dirty="0"/>
          </a:p>
        </p:txBody>
      </p:sp>
      <p:sp>
        <p:nvSpPr>
          <p:cNvPr id="42" name="Text 6"/>
          <p:cNvSpPr/>
          <p:nvPr/>
        </p:nvSpPr>
        <p:spPr>
          <a:xfrm>
            <a:off x="990600" y="4257675"/>
            <a:ext cx="37947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Planlama ve Süreç Yönetimi</a:t>
            </a:r>
            <a:endParaRPr lang="en-US" sz="1200" dirty="0"/>
          </a:p>
        </p:txBody>
      </p:sp>
      <p:sp>
        <p:nvSpPr>
          <p:cNvPr id="43" name="Text 7"/>
          <p:cNvSpPr/>
          <p:nvPr/>
        </p:nvSpPr>
        <p:spPr>
          <a:xfrm>
            <a:off x="4312920" y="2886075"/>
            <a:ext cx="35661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D4ED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Tasarım ve İhale</a:t>
            </a:r>
            <a:endParaRPr lang="en-US" sz="1800" dirty="0"/>
          </a:p>
        </p:txBody>
      </p:sp>
      <p:sp>
        <p:nvSpPr>
          <p:cNvPr id="44" name="Text 8"/>
          <p:cNvSpPr/>
          <p:nvPr/>
        </p:nvSpPr>
        <p:spPr>
          <a:xfrm>
            <a:off x="4610100" y="3343275"/>
            <a:ext cx="37947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Mimari ve Mühendislik Koordinasyonu</a:t>
            </a:r>
            <a:endParaRPr lang="en-US" sz="1200" dirty="0"/>
          </a:p>
        </p:txBody>
      </p:sp>
      <p:sp>
        <p:nvSpPr>
          <p:cNvPr id="45" name="Text 9"/>
          <p:cNvSpPr/>
          <p:nvPr/>
        </p:nvSpPr>
        <p:spPr>
          <a:xfrm>
            <a:off x="4610100" y="3648075"/>
            <a:ext cx="37947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Teknik Şartnamelerin Hazırlanması</a:t>
            </a:r>
            <a:endParaRPr lang="en-US" sz="1200" dirty="0"/>
          </a:p>
        </p:txBody>
      </p:sp>
      <p:sp>
        <p:nvSpPr>
          <p:cNvPr id="46" name="Text 10"/>
          <p:cNvSpPr/>
          <p:nvPr/>
        </p:nvSpPr>
        <p:spPr>
          <a:xfrm>
            <a:off x="4648200" y="3952875"/>
            <a:ext cx="37947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İhale ve Sözleşme Yönetimi</a:t>
            </a:r>
            <a:endParaRPr lang="en-US" sz="1200" dirty="0"/>
          </a:p>
        </p:txBody>
      </p:sp>
      <p:sp>
        <p:nvSpPr>
          <p:cNvPr id="47" name="Text 11"/>
          <p:cNvSpPr/>
          <p:nvPr/>
        </p:nvSpPr>
        <p:spPr>
          <a:xfrm>
            <a:off x="7970520" y="2886075"/>
            <a:ext cx="35661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C2410C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İnşaat ve Kontrol</a:t>
            </a:r>
            <a:endParaRPr lang="en-US" sz="1800" dirty="0"/>
          </a:p>
        </p:txBody>
      </p:sp>
      <p:sp>
        <p:nvSpPr>
          <p:cNvPr id="48" name="Text 12"/>
          <p:cNvSpPr/>
          <p:nvPr/>
        </p:nvSpPr>
        <p:spPr>
          <a:xfrm>
            <a:off x="8267700" y="3343275"/>
            <a:ext cx="31623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Şantiye Yönetimi</a:t>
            </a:r>
            <a:endParaRPr lang="en-US" sz="1200" dirty="0"/>
          </a:p>
        </p:txBody>
      </p:sp>
      <p:sp>
        <p:nvSpPr>
          <p:cNvPr id="49" name="Text 13"/>
          <p:cNvSpPr/>
          <p:nvPr/>
        </p:nvSpPr>
        <p:spPr>
          <a:xfrm>
            <a:off x="8305800" y="3648075"/>
            <a:ext cx="31623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Kalite Kontrol</a:t>
            </a:r>
            <a:endParaRPr lang="en-US" sz="1200" dirty="0"/>
          </a:p>
        </p:txBody>
      </p:sp>
      <p:sp>
        <p:nvSpPr>
          <p:cNvPr id="50" name="Text 14"/>
          <p:cNvSpPr/>
          <p:nvPr/>
        </p:nvSpPr>
        <p:spPr>
          <a:xfrm>
            <a:off x="8305800" y="3952875"/>
            <a:ext cx="37947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İş Sağlığı ve Güvenliği Yönetimi</a:t>
            </a:r>
            <a:endParaRPr lang="en-US" sz="1200" dirty="0"/>
          </a:p>
        </p:txBody>
      </p:sp>
      <p:sp>
        <p:nvSpPr>
          <p:cNvPr id="51" name="Text 15"/>
          <p:cNvSpPr/>
          <p:nvPr/>
        </p:nvSpPr>
        <p:spPr>
          <a:xfrm>
            <a:off x="8305800" y="4257675"/>
            <a:ext cx="37947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İlerleme Takibi ve Şeffaf Raporlama</a:t>
            </a:r>
            <a:endParaRPr lang="en-US" sz="1200" dirty="0"/>
          </a:p>
        </p:txBody>
      </p:sp>
      <p:sp>
        <p:nvSpPr>
          <p:cNvPr id="52" name="Text 16"/>
          <p:cNvSpPr/>
          <p:nvPr/>
        </p:nvSpPr>
        <p:spPr>
          <a:xfrm>
            <a:off x="1095375" y="5362575"/>
            <a:ext cx="10591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E22C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Bizimle Çalışmanın Avantajları</a:t>
            </a:r>
            <a:endParaRPr lang="en-US" sz="1500" dirty="0"/>
          </a:p>
        </p:txBody>
      </p:sp>
      <p:sp>
        <p:nvSpPr>
          <p:cNvPr id="53" name="Text 17"/>
          <p:cNvSpPr/>
          <p:nvPr/>
        </p:nvSpPr>
        <p:spPr>
          <a:xfrm>
            <a:off x="1295400" y="5857875"/>
            <a:ext cx="183969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Maliyet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tr-TR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Kontrolü</a:t>
            </a:r>
            <a:endParaRPr lang="en-US" sz="1200" dirty="0"/>
          </a:p>
        </p:txBody>
      </p:sp>
      <p:sp>
        <p:nvSpPr>
          <p:cNvPr id="54" name="Text 18"/>
          <p:cNvSpPr/>
          <p:nvPr/>
        </p:nvSpPr>
        <p:spPr>
          <a:xfrm>
            <a:off x="3439052" y="5749018"/>
            <a:ext cx="2055019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İş Sağlığı ve Güvenliği Yönetimi</a:t>
            </a:r>
            <a:endParaRPr lang="en-US" sz="1200" dirty="0"/>
          </a:p>
        </p:txBody>
      </p:sp>
      <p:sp>
        <p:nvSpPr>
          <p:cNvPr id="55" name="Text 19"/>
          <p:cNvSpPr/>
          <p:nvPr/>
        </p:nvSpPr>
        <p:spPr>
          <a:xfrm>
            <a:off x="7588210" y="5857875"/>
            <a:ext cx="117925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İhale Kabiliyeti</a:t>
            </a:r>
            <a:endParaRPr lang="en-US" sz="1200" dirty="0"/>
          </a:p>
        </p:txBody>
      </p:sp>
      <p:sp>
        <p:nvSpPr>
          <p:cNvPr id="56" name="Text 20"/>
          <p:cNvSpPr/>
          <p:nvPr/>
        </p:nvSpPr>
        <p:spPr>
          <a:xfrm>
            <a:off x="9286429" y="5743575"/>
            <a:ext cx="210547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Güçlü Sözleşme Kurgusu ve Yönetimi</a:t>
            </a:r>
            <a:endParaRPr lang="en-US" sz="1200" dirty="0"/>
          </a:p>
        </p:txBody>
      </p:sp>
      <p:pic>
        <p:nvPicPr>
          <p:cNvPr id="59" name="Image 28" descr="preencoded.png">
            <a:extLst>
              <a:ext uri="{FF2B5EF4-FFF2-40B4-BE49-F238E27FC236}">
                <a16:creationId xmlns:a16="http://schemas.microsoft.com/office/drawing/2014/main" id="{D95B2E2C-B221-26FA-73D5-E39C1B2E7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31" y="5758154"/>
            <a:ext cx="364331" cy="381000"/>
          </a:xfrm>
          <a:prstGeom prst="rect">
            <a:avLst/>
          </a:prstGeom>
        </p:spPr>
      </p:pic>
      <p:pic>
        <p:nvPicPr>
          <p:cNvPr id="57" name="Image 11" descr="preencoded.png">
            <a:extLst>
              <a:ext uri="{FF2B5EF4-FFF2-40B4-BE49-F238E27FC236}">
                <a16:creationId xmlns:a16="http://schemas.microsoft.com/office/drawing/2014/main" id="{2A764EBC-7226-DAB9-993D-0A46D62E006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061703" y="5803591"/>
            <a:ext cx="190500" cy="266700"/>
          </a:xfrm>
          <a:prstGeom prst="rect">
            <a:avLst/>
          </a:prstGeom>
        </p:spPr>
      </p:pic>
      <p:sp>
        <p:nvSpPr>
          <p:cNvPr id="60" name="Text 18">
            <a:extLst>
              <a:ext uri="{FF2B5EF4-FFF2-40B4-BE49-F238E27FC236}">
                <a16:creationId xmlns:a16="http://schemas.microsoft.com/office/drawing/2014/main" id="{D34EAE9C-05EB-86AF-6BAD-37FCBA980849}"/>
              </a:ext>
            </a:extLst>
          </p:cNvPr>
          <p:cNvSpPr/>
          <p:nvPr/>
        </p:nvSpPr>
        <p:spPr>
          <a:xfrm>
            <a:off x="5457462" y="5819775"/>
            <a:ext cx="2055019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tr-TR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Zaman Yönetimi</a:t>
            </a:r>
            <a:endParaRPr lang="en-US" sz="1200" dirty="0"/>
          </a:p>
        </p:txBody>
      </p:sp>
      <p:pic>
        <p:nvPicPr>
          <p:cNvPr id="61" name="Image 7" descr="preencoded.png">
            <a:extLst>
              <a:ext uri="{FF2B5EF4-FFF2-40B4-BE49-F238E27FC236}">
                <a16:creationId xmlns:a16="http://schemas.microsoft.com/office/drawing/2014/main" id="{DF8C83B7-8CDD-5CF2-8D8C-1C1E457DA0E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044710" y="5857291"/>
            <a:ext cx="1905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AEAA0D70-EEA3-6956-14D9-4CC1B3D12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E835F320-5BA4-2789-D174-8056B58A9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25" y="11575"/>
            <a:ext cx="12192000" cy="6846425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91296F70-B0D0-11EF-2E12-21FC40B5B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838200"/>
            <a:ext cx="914400" cy="38100"/>
          </a:xfrm>
          <a:prstGeom prst="rect">
            <a:avLst/>
          </a:prstGeom>
        </p:spPr>
      </p:pic>
      <p:pic>
        <p:nvPicPr>
          <p:cNvPr id="14" name="Image 12" descr="preencoded.png">
            <a:extLst>
              <a:ext uri="{FF2B5EF4-FFF2-40B4-BE49-F238E27FC236}">
                <a16:creationId xmlns:a16="http://schemas.microsoft.com/office/drawing/2014/main" id="{BBA15877-DEA1-ED6C-31D3-1183B68A8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" y="4610100"/>
            <a:ext cx="571500" cy="571500"/>
          </a:xfrm>
          <a:prstGeom prst="rect">
            <a:avLst/>
          </a:prstGeom>
        </p:spPr>
      </p:pic>
      <p:sp>
        <p:nvSpPr>
          <p:cNvPr id="25" name="Text 0">
            <a:extLst>
              <a:ext uri="{FF2B5EF4-FFF2-40B4-BE49-F238E27FC236}">
                <a16:creationId xmlns:a16="http://schemas.microsoft.com/office/drawing/2014/main" id="{2FAF20E0-A7D6-3D92-D7B4-CEE098D3C563}"/>
              </a:ext>
            </a:extLst>
          </p:cNvPr>
          <p:cNvSpPr/>
          <p:nvPr/>
        </p:nvSpPr>
        <p:spPr>
          <a:xfrm>
            <a:off x="609600" y="304800"/>
            <a:ext cx="10972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E8B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Neden Optimize?</a:t>
            </a:r>
            <a:endParaRPr lang="en-US" sz="3600" dirty="0"/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0F5D46F8-4D3D-8D6B-29A8-D9BEB66B2D40}"/>
              </a:ext>
            </a:extLst>
          </p:cNvPr>
          <p:cNvSpPr/>
          <p:nvPr/>
        </p:nvSpPr>
        <p:spPr>
          <a:xfrm>
            <a:off x="609600" y="1257300"/>
            <a:ext cx="10972800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Optimize Proje Yönetim ile çalışmak, inşaat projelerinizde yatırımcı olarak size bir dizi somut ve ölçülebilir avantaj </a:t>
            </a:r>
            <a:r>
              <a:rPr lang="en-US" sz="1800" dirty="0" err="1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sunar</a:t>
            </a:r>
            <a:r>
              <a:rPr lang="en-US" sz="180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:</a:t>
            </a:r>
            <a:endParaRPr lang="tr-TR" sz="1800" dirty="0">
              <a:solidFill>
                <a:srgbClr val="333333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endParaRPr lang="tr-TR" dirty="0">
              <a:solidFill>
                <a:srgbClr val="333333"/>
              </a:solidFill>
              <a:latin typeface="Segoe UI" pitchFamily="34" charset="0"/>
              <a:cs typeface="Segoe UI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endParaRPr lang="tr-TR" sz="1800" dirty="0">
              <a:solidFill>
                <a:srgbClr val="333333"/>
              </a:solidFill>
              <a:latin typeface="Segoe UI" pitchFamily="34" charset="0"/>
              <a:cs typeface="Segoe UI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</p:txBody>
      </p:sp>
      <p:pic>
        <p:nvPicPr>
          <p:cNvPr id="22" name="Image 20" descr="preencoded.png">
            <a:extLst>
              <a:ext uri="{FF2B5EF4-FFF2-40B4-BE49-F238E27FC236}">
                <a16:creationId xmlns:a16="http://schemas.microsoft.com/office/drawing/2014/main" id="{B0C3D094-B1A0-8DEC-0E55-AE2D34A5E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020" y="1866900"/>
            <a:ext cx="3505200" cy="2019300"/>
          </a:xfrm>
          <a:prstGeom prst="rect">
            <a:avLst/>
          </a:prstGeom>
        </p:spPr>
      </p:pic>
      <p:pic>
        <p:nvPicPr>
          <p:cNvPr id="23" name="Image 21" descr="preencoded.png">
            <a:extLst>
              <a:ext uri="{FF2B5EF4-FFF2-40B4-BE49-F238E27FC236}">
                <a16:creationId xmlns:a16="http://schemas.microsoft.com/office/drawing/2014/main" id="{AD015F80-C6EF-1298-4BDC-6F871A9A09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615" y="2057400"/>
            <a:ext cx="571500" cy="571500"/>
          </a:xfrm>
          <a:prstGeom prst="rect">
            <a:avLst/>
          </a:prstGeom>
        </p:spPr>
      </p:pic>
      <p:pic>
        <p:nvPicPr>
          <p:cNvPr id="24" name="Image 22" descr="preencoded.png">
            <a:extLst>
              <a:ext uri="{FF2B5EF4-FFF2-40B4-BE49-F238E27FC236}">
                <a16:creationId xmlns:a16="http://schemas.microsoft.com/office/drawing/2014/main" id="{4A313C33-9C69-73AE-5065-39AE09F47B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540" y="2171700"/>
            <a:ext cx="247650" cy="342900"/>
          </a:xfrm>
          <a:prstGeom prst="rect">
            <a:avLst/>
          </a:prstGeom>
        </p:spPr>
      </p:pic>
      <p:sp>
        <p:nvSpPr>
          <p:cNvPr id="39" name="Text 14">
            <a:extLst>
              <a:ext uri="{FF2B5EF4-FFF2-40B4-BE49-F238E27FC236}">
                <a16:creationId xmlns:a16="http://schemas.microsoft.com/office/drawing/2014/main" id="{8A298E61-EA57-92C8-A920-E61D82ECF0BA}"/>
              </a:ext>
            </a:extLst>
          </p:cNvPr>
          <p:cNvSpPr/>
          <p:nvPr/>
        </p:nvSpPr>
        <p:spPr>
          <a:xfrm>
            <a:off x="1359515" y="2190750"/>
            <a:ext cx="2844998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Tek Sorumlu Muhatap</a:t>
            </a:r>
            <a:endParaRPr lang="en-US" sz="1800" dirty="0"/>
          </a:p>
        </p:txBody>
      </p:sp>
      <p:sp>
        <p:nvSpPr>
          <p:cNvPr id="40" name="Text 15">
            <a:extLst>
              <a:ext uri="{FF2B5EF4-FFF2-40B4-BE49-F238E27FC236}">
                <a16:creationId xmlns:a16="http://schemas.microsoft.com/office/drawing/2014/main" id="{F74B5C4A-EAA9-FD90-A7D6-0A95DEE8877B}"/>
              </a:ext>
            </a:extLst>
          </p:cNvPr>
          <p:cNvSpPr/>
          <p:nvPr/>
        </p:nvSpPr>
        <p:spPr>
          <a:xfrm>
            <a:off x="788015" y="2781300"/>
            <a:ext cx="31242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Optimize, yatırımcının tüm proje yönetimi ihtiyaçları için tek bir bağımsız ve güvenilir muhatap görevi görür. Bu, koordinasyonu kolaylaştırır ve yatırımcının yükünü azaltır.</a:t>
            </a:r>
            <a:endParaRPr lang="en-US" sz="1200" dirty="0"/>
          </a:p>
        </p:txBody>
      </p:sp>
      <p:pic>
        <p:nvPicPr>
          <p:cNvPr id="47" name="Image 38" descr="preencoded.png">
            <a:extLst>
              <a:ext uri="{FF2B5EF4-FFF2-40B4-BE49-F238E27FC236}">
                <a16:creationId xmlns:a16="http://schemas.microsoft.com/office/drawing/2014/main" id="{86AA11E5-BFA1-F157-A44E-FC63C1C7F9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0783" y="4049820"/>
            <a:ext cx="3505200" cy="876300"/>
          </a:xfrm>
          <a:prstGeom prst="rect">
            <a:avLst/>
          </a:prstGeom>
        </p:spPr>
      </p:pic>
      <p:pic>
        <p:nvPicPr>
          <p:cNvPr id="57" name="Image 14" descr="preencoded.png">
            <a:extLst>
              <a:ext uri="{FF2B5EF4-FFF2-40B4-BE49-F238E27FC236}">
                <a16:creationId xmlns:a16="http://schemas.microsoft.com/office/drawing/2014/main" id="{506645FE-2C6D-7AEF-9B71-DF75B78991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4502" y="4545120"/>
            <a:ext cx="3505200" cy="2247900"/>
          </a:xfrm>
          <a:prstGeom prst="rect">
            <a:avLst/>
          </a:prstGeom>
        </p:spPr>
      </p:pic>
      <p:pic>
        <p:nvPicPr>
          <p:cNvPr id="58" name="Image 15" descr="preencoded.png">
            <a:extLst>
              <a:ext uri="{FF2B5EF4-FFF2-40B4-BE49-F238E27FC236}">
                <a16:creationId xmlns:a16="http://schemas.microsoft.com/office/drawing/2014/main" id="{A14E74C7-5207-945C-02B0-61FFAD7B54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002" y="4735620"/>
            <a:ext cx="571500" cy="571500"/>
          </a:xfrm>
          <a:prstGeom prst="rect">
            <a:avLst/>
          </a:prstGeom>
        </p:spPr>
      </p:pic>
      <p:pic>
        <p:nvPicPr>
          <p:cNvPr id="59" name="Image 16" descr="preencoded.png">
            <a:extLst>
              <a:ext uri="{FF2B5EF4-FFF2-40B4-BE49-F238E27FC236}">
                <a16:creationId xmlns:a16="http://schemas.microsoft.com/office/drawing/2014/main" id="{B752A2EE-5A34-8997-08DD-A38586328A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68827" y="4849920"/>
            <a:ext cx="323850" cy="342900"/>
          </a:xfrm>
          <a:prstGeom prst="rect">
            <a:avLst/>
          </a:prstGeom>
        </p:spPr>
      </p:pic>
      <p:sp>
        <p:nvSpPr>
          <p:cNvPr id="60" name="Text 10">
            <a:extLst>
              <a:ext uri="{FF2B5EF4-FFF2-40B4-BE49-F238E27FC236}">
                <a16:creationId xmlns:a16="http://schemas.microsoft.com/office/drawing/2014/main" id="{527B2524-12A3-8119-594D-5687606B0BC5}"/>
              </a:ext>
            </a:extLst>
          </p:cNvPr>
          <p:cNvSpPr/>
          <p:nvPr/>
        </p:nvSpPr>
        <p:spPr>
          <a:xfrm>
            <a:off x="3068901" y="4868970"/>
            <a:ext cx="119216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tr-TR" sz="1800" b="1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Raporlama</a:t>
            </a:r>
            <a:endParaRPr lang="en-US" sz="1800" dirty="0"/>
          </a:p>
        </p:txBody>
      </p:sp>
      <p:sp>
        <p:nvSpPr>
          <p:cNvPr id="61" name="Text 11">
            <a:extLst>
              <a:ext uri="{FF2B5EF4-FFF2-40B4-BE49-F238E27FC236}">
                <a16:creationId xmlns:a16="http://schemas.microsoft.com/office/drawing/2014/main" id="{0792535E-C71C-A3B1-B599-4DE4665DD841}"/>
              </a:ext>
            </a:extLst>
          </p:cNvPr>
          <p:cNvSpPr/>
          <p:nvPr/>
        </p:nvSpPr>
        <p:spPr>
          <a:xfrm>
            <a:off x="2345002" y="5459520"/>
            <a:ext cx="31242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Günlük, haftalık, aylık raporlamalar ve sürekli iletişim sayesinde projenin her aşaması hakkında şeffaf bilgi akışı sağlanır. Yatırımcı, her zaman güncel bilgiye sahip olur.</a:t>
            </a:r>
            <a:endParaRPr lang="en-US" sz="1200" dirty="0"/>
          </a:p>
        </p:txBody>
      </p:sp>
      <p:pic>
        <p:nvPicPr>
          <p:cNvPr id="62" name="Image 14" descr="preencoded.png">
            <a:extLst>
              <a:ext uri="{FF2B5EF4-FFF2-40B4-BE49-F238E27FC236}">
                <a16:creationId xmlns:a16="http://schemas.microsoft.com/office/drawing/2014/main" id="{FA65EE61-D648-436D-91DF-7CD2607EC8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3793" y="4517496"/>
            <a:ext cx="3505200" cy="2247900"/>
          </a:xfrm>
          <a:prstGeom prst="rect">
            <a:avLst/>
          </a:prstGeom>
        </p:spPr>
      </p:pic>
      <p:sp>
        <p:nvSpPr>
          <p:cNvPr id="65" name="Text 10">
            <a:extLst>
              <a:ext uri="{FF2B5EF4-FFF2-40B4-BE49-F238E27FC236}">
                <a16:creationId xmlns:a16="http://schemas.microsoft.com/office/drawing/2014/main" id="{DAF3B12A-1099-22AB-E053-6830547A8EE9}"/>
              </a:ext>
            </a:extLst>
          </p:cNvPr>
          <p:cNvSpPr/>
          <p:nvPr/>
        </p:nvSpPr>
        <p:spPr>
          <a:xfrm>
            <a:off x="7957022" y="4841346"/>
            <a:ext cx="2711972" cy="29144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tr-TR" sz="1800" b="1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Optimizasyon Yaklaşımı</a:t>
            </a:r>
            <a:endParaRPr lang="en-US" sz="1800" dirty="0"/>
          </a:p>
        </p:txBody>
      </p:sp>
      <p:sp>
        <p:nvSpPr>
          <p:cNvPr id="66" name="Text 11">
            <a:extLst>
              <a:ext uri="{FF2B5EF4-FFF2-40B4-BE49-F238E27FC236}">
                <a16:creationId xmlns:a16="http://schemas.microsoft.com/office/drawing/2014/main" id="{14DA599D-A200-F74D-112C-0A1A6E2EA9FD}"/>
              </a:ext>
            </a:extLst>
          </p:cNvPr>
          <p:cNvSpPr/>
          <p:nvPr/>
        </p:nvSpPr>
        <p:spPr>
          <a:xfrm>
            <a:off x="7354293" y="5431896"/>
            <a:ext cx="31242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tr-TR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İşveren öncelikleri çerçevesinde proje değişkenleri (zaman, kalite, İSG, maliyet) ölçeklendirilir. Optimizasyon hedeflenir.</a:t>
            </a:r>
            <a:endParaRPr lang="en-US" sz="1200" dirty="0"/>
          </a:p>
        </p:txBody>
      </p:sp>
      <p:pic>
        <p:nvPicPr>
          <p:cNvPr id="75" name="Image 14" descr="preencoded.png">
            <a:extLst>
              <a:ext uri="{FF2B5EF4-FFF2-40B4-BE49-F238E27FC236}">
                <a16:creationId xmlns:a16="http://schemas.microsoft.com/office/drawing/2014/main" id="{849FB891-FD99-ADB5-DD1F-BB39D1575A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6789" y="1900384"/>
            <a:ext cx="3505200" cy="1921868"/>
          </a:xfrm>
          <a:prstGeom prst="rect">
            <a:avLst/>
          </a:prstGeom>
        </p:spPr>
      </p:pic>
      <p:sp>
        <p:nvSpPr>
          <p:cNvPr id="78" name="Text 10">
            <a:extLst>
              <a:ext uri="{FF2B5EF4-FFF2-40B4-BE49-F238E27FC236}">
                <a16:creationId xmlns:a16="http://schemas.microsoft.com/office/drawing/2014/main" id="{53BF256B-9EEB-25C5-35F0-8341DB029B7D}"/>
              </a:ext>
            </a:extLst>
          </p:cNvPr>
          <p:cNvSpPr/>
          <p:nvPr/>
        </p:nvSpPr>
        <p:spPr>
          <a:xfrm>
            <a:off x="9081188" y="2224234"/>
            <a:ext cx="2400301" cy="33734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tr-TR" sz="1800" b="1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Risk Minimizasyonu</a:t>
            </a:r>
            <a:endParaRPr lang="en-US" sz="1800" dirty="0"/>
          </a:p>
        </p:txBody>
      </p:sp>
      <p:sp>
        <p:nvSpPr>
          <p:cNvPr id="79" name="Text 11">
            <a:extLst>
              <a:ext uri="{FF2B5EF4-FFF2-40B4-BE49-F238E27FC236}">
                <a16:creationId xmlns:a16="http://schemas.microsoft.com/office/drawing/2014/main" id="{75CE43F7-16FD-74AA-F1C2-5C1A6A50F77E}"/>
              </a:ext>
            </a:extLst>
          </p:cNvPr>
          <p:cNvSpPr/>
          <p:nvPr/>
        </p:nvSpPr>
        <p:spPr>
          <a:xfrm>
            <a:off x="8357289" y="2814784"/>
            <a:ext cx="31242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Projelerdeki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potansiyel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riskler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ve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beklenmedik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durumlar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önceden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belirlenir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ve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proaktif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önlemlerle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yönetilir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. Bu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sayede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iş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kazalari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riski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minimuma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200" dirty="0" err="1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indirilir</a:t>
            </a: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.</a:t>
            </a:r>
            <a:endParaRPr lang="en-US" sz="1200" dirty="0"/>
          </a:p>
        </p:txBody>
      </p:sp>
      <p:pic>
        <p:nvPicPr>
          <p:cNvPr id="80" name="Image 3" descr="preencoded.png">
            <a:extLst>
              <a:ext uri="{FF2B5EF4-FFF2-40B4-BE49-F238E27FC236}">
                <a16:creationId xmlns:a16="http://schemas.microsoft.com/office/drawing/2014/main" id="{2F414475-B4A4-CBD8-BA37-677F452857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66814" y="2109033"/>
            <a:ext cx="571500" cy="571500"/>
          </a:xfrm>
          <a:prstGeom prst="rect">
            <a:avLst/>
          </a:prstGeom>
        </p:spPr>
      </p:pic>
      <p:pic>
        <p:nvPicPr>
          <p:cNvPr id="81" name="Image 4" descr="preencoded.png">
            <a:extLst>
              <a:ext uri="{FF2B5EF4-FFF2-40B4-BE49-F238E27FC236}">
                <a16:creationId xmlns:a16="http://schemas.microsoft.com/office/drawing/2014/main" id="{5F44E434-938C-A6AD-19B0-E6B818ED82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09689" y="2223333"/>
            <a:ext cx="285750" cy="342900"/>
          </a:xfrm>
          <a:prstGeom prst="rect">
            <a:avLst/>
          </a:prstGeom>
        </p:spPr>
      </p:pic>
      <p:pic>
        <p:nvPicPr>
          <p:cNvPr id="82" name="Image 11" descr="preencoded.png">
            <a:extLst>
              <a:ext uri="{FF2B5EF4-FFF2-40B4-BE49-F238E27FC236}">
                <a16:creationId xmlns:a16="http://schemas.microsoft.com/office/drawing/2014/main" id="{9C50A706-B9C8-6CD8-46B2-889E914139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6088" y="4707996"/>
            <a:ext cx="571500" cy="571500"/>
          </a:xfrm>
          <a:prstGeom prst="rect">
            <a:avLst/>
          </a:prstGeom>
        </p:spPr>
      </p:pic>
      <p:pic>
        <p:nvPicPr>
          <p:cNvPr id="83" name="Image 12" descr="preencoded.png">
            <a:extLst>
              <a:ext uri="{FF2B5EF4-FFF2-40B4-BE49-F238E27FC236}">
                <a16:creationId xmlns:a16="http://schemas.microsoft.com/office/drawing/2014/main" id="{3ED388EB-73AA-4CE9-18F0-5E4AD2DFE5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28963" y="4822296"/>
            <a:ext cx="285750" cy="342900"/>
          </a:xfrm>
          <a:prstGeom prst="rect">
            <a:avLst/>
          </a:prstGeom>
        </p:spPr>
      </p:pic>
      <p:pic>
        <p:nvPicPr>
          <p:cNvPr id="4" name="Image 37" descr="preencoded.png">
            <a:extLst>
              <a:ext uri="{FF2B5EF4-FFF2-40B4-BE49-F238E27FC236}">
                <a16:creationId xmlns:a16="http://schemas.microsoft.com/office/drawing/2014/main" id="{FFC13ACB-1AA9-B89D-384B-55AD06C60F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95013" y="2190750"/>
            <a:ext cx="3505200" cy="2133600"/>
          </a:xfrm>
          <a:prstGeom prst="rect">
            <a:avLst/>
          </a:prstGeom>
        </p:spPr>
      </p:pic>
      <p:pic>
        <p:nvPicPr>
          <p:cNvPr id="5" name="Image 38" descr="preencoded.png">
            <a:extLst>
              <a:ext uri="{FF2B5EF4-FFF2-40B4-BE49-F238E27FC236}">
                <a16:creationId xmlns:a16="http://schemas.microsoft.com/office/drawing/2014/main" id="{69E3E009-04A2-5CC8-2772-37018F6974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5013" y="2190750"/>
            <a:ext cx="3505200" cy="876300"/>
          </a:xfrm>
          <a:prstGeom prst="rect">
            <a:avLst/>
          </a:prstGeom>
        </p:spPr>
      </p:pic>
      <p:pic>
        <p:nvPicPr>
          <p:cNvPr id="6" name="Image 39" descr="preencoded.png">
            <a:extLst>
              <a:ext uri="{FF2B5EF4-FFF2-40B4-BE49-F238E27FC236}">
                <a16:creationId xmlns:a16="http://schemas.microsoft.com/office/drawing/2014/main" id="{293CB0BF-45AD-2A67-D953-D520AF7826D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27967" y="2343150"/>
            <a:ext cx="571500" cy="571500"/>
          </a:xfrm>
          <a:prstGeom prst="rect">
            <a:avLst/>
          </a:prstGeom>
        </p:spPr>
      </p:pic>
      <p:pic>
        <p:nvPicPr>
          <p:cNvPr id="7" name="Image 40" descr="preencoded.png">
            <a:extLst>
              <a:ext uri="{FF2B5EF4-FFF2-40B4-BE49-F238E27FC236}">
                <a16:creationId xmlns:a16="http://schemas.microsoft.com/office/drawing/2014/main" id="{B3678DC3-7C6D-41C5-B2FE-D11444227B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85129" y="2476500"/>
            <a:ext cx="257175" cy="304800"/>
          </a:xfrm>
          <a:prstGeom prst="rect">
            <a:avLst/>
          </a:prstGeom>
        </p:spPr>
      </p:pic>
      <p:pic>
        <p:nvPicPr>
          <p:cNvPr id="8" name="Image 41" descr="preencoded.png">
            <a:extLst>
              <a:ext uri="{FF2B5EF4-FFF2-40B4-BE49-F238E27FC236}">
                <a16:creationId xmlns:a16="http://schemas.microsoft.com/office/drawing/2014/main" id="{1E3D230E-6893-0BA6-4A10-9547A1B4C28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47413" y="3267075"/>
            <a:ext cx="171450" cy="171450"/>
          </a:xfrm>
          <a:prstGeom prst="rect">
            <a:avLst/>
          </a:prstGeom>
        </p:spPr>
      </p:pic>
      <p:pic>
        <p:nvPicPr>
          <p:cNvPr id="9" name="Image 42" descr="preencoded.png">
            <a:extLst>
              <a:ext uri="{FF2B5EF4-FFF2-40B4-BE49-F238E27FC236}">
                <a16:creationId xmlns:a16="http://schemas.microsoft.com/office/drawing/2014/main" id="{EB3DF08D-345D-D5F4-A61A-20968A53B1A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47413" y="3600450"/>
            <a:ext cx="171450" cy="171450"/>
          </a:xfrm>
          <a:prstGeom prst="rect">
            <a:avLst/>
          </a:prstGeom>
        </p:spPr>
      </p:pic>
      <p:pic>
        <p:nvPicPr>
          <p:cNvPr id="10" name="Image 43" descr="preencoded.png">
            <a:extLst>
              <a:ext uri="{FF2B5EF4-FFF2-40B4-BE49-F238E27FC236}">
                <a16:creationId xmlns:a16="http://schemas.microsoft.com/office/drawing/2014/main" id="{1531D36C-02FB-21B8-774D-B153FDC7531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47413" y="3943350"/>
            <a:ext cx="171450" cy="171450"/>
          </a:xfrm>
          <a:prstGeom prst="rect">
            <a:avLst/>
          </a:prstGeom>
        </p:spPr>
      </p:pic>
      <p:sp>
        <p:nvSpPr>
          <p:cNvPr id="11" name="Text 22">
            <a:extLst>
              <a:ext uri="{FF2B5EF4-FFF2-40B4-BE49-F238E27FC236}">
                <a16:creationId xmlns:a16="http://schemas.microsoft.com/office/drawing/2014/main" id="{14E7AAF1-64AD-3639-2755-D2B4ACB46C43}"/>
              </a:ext>
            </a:extLst>
          </p:cNvPr>
          <p:cNvSpPr/>
          <p:nvPr/>
        </p:nvSpPr>
        <p:spPr>
          <a:xfrm>
            <a:off x="5651867" y="2476500"/>
            <a:ext cx="2058472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580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Yatırımcı Odaklı</a:t>
            </a:r>
            <a:endParaRPr lang="en-US" sz="1800" dirty="0"/>
          </a:p>
        </p:txBody>
      </p:sp>
      <p:sp>
        <p:nvSpPr>
          <p:cNvPr id="12" name="Text 23">
            <a:extLst>
              <a:ext uri="{FF2B5EF4-FFF2-40B4-BE49-F238E27FC236}">
                <a16:creationId xmlns:a16="http://schemas.microsoft.com/office/drawing/2014/main" id="{EA019915-7014-0071-8E4F-BEE7A0EEB8B6}"/>
              </a:ext>
            </a:extLst>
          </p:cNvPr>
          <p:cNvSpPr/>
          <p:nvPr/>
        </p:nvSpPr>
        <p:spPr>
          <a:xfrm>
            <a:off x="4795063" y="3219450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Yatırımcı hedeflerine odaklanma</a:t>
            </a:r>
            <a:endParaRPr lang="en-US" sz="1350" dirty="0"/>
          </a:p>
        </p:txBody>
      </p:sp>
      <p:sp>
        <p:nvSpPr>
          <p:cNvPr id="13" name="Text 24">
            <a:extLst>
              <a:ext uri="{FF2B5EF4-FFF2-40B4-BE49-F238E27FC236}">
                <a16:creationId xmlns:a16="http://schemas.microsoft.com/office/drawing/2014/main" id="{4D915E59-A5E5-43DE-D726-85A983324A96}"/>
              </a:ext>
            </a:extLst>
          </p:cNvPr>
          <p:cNvSpPr/>
          <p:nvPr/>
        </p:nvSpPr>
        <p:spPr>
          <a:xfrm>
            <a:off x="4795063" y="3562350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Bağımsız temsil</a:t>
            </a:r>
            <a:endParaRPr lang="en-US" sz="1350" dirty="0"/>
          </a:p>
        </p:txBody>
      </p:sp>
      <p:sp>
        <p:nvSpPr>
          <p:cNvPr id="15" name="Text 25">
            <a:extLst>
              <a:ext uri="{FF2B5EF4-FFF2-40B4-BE49-F238E27FC236}">
                <a16:creationId xmlns:a16="http://schemas.microsoft.com/office/drawing/2014/main" id="{E780638A-ECB0-8645-C7B1-90AEA1472487}"/>
              </a:ext>
            </a:extLst>
          </p:cNvPr>
          <p:cNvSpPr/>
          <p:nvPr/>
        </p:nvSpPr>
        <p:spPr>
          <a:xfrm>
            <a:off x="4795063" y="3905250"/>
            <a:ext cx="3840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Şeffaf iletişim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62918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552700"/>
            <a:ext cx="5181600" cy="800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724150"/>
            <a:ext cx="457200" cy="45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00" y="2800350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581400"/>
            <a:ext cx="5181600" cy="1028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3867150"/>
            <a:ext cx="457200" cy="457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875" y="3943350"/>
            <a:ext cx="17145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4838700"/>
            <a:ext cx="5181600" cy="800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5010150"/>
            <a:ext cx="457200" cy="457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300" y="5086350"/>
            <a:ext cx="22860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1333500"/>
            <a:ext cx="5181600" cy="3352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05600" y="3771900"/>
            <a:ext cx="609600" cy="609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29425" y="3905250"/>
            <a:ext cx="361950" cy="342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02004" y="6286500"/>
            <a:ext cx="228600" cy="22860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609600" y="304800"/>
            <a:ext cx="10972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E8B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İletişim</a:t>
            </a:r>
            <a:endParaRPr lang="en-US" sz="3600" dirty="0"/>
          </a:p>
        </p:txBody>
      </p:sp>
      <p:sp>
        <p:nvSpPr>
          <p:cNvPr id="18" name="Text 1"/>
          <p:cNvSpPr/>
          <p:nvPr/>
        </p:nvSpPr>
        <p:spPr>
          <a:xfrm>
            <a:off x="609600" y="1333500"/>
            <a:ext cx="51816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Projelerinizde başarıya ulaşmak için bizimle iletişime geçin ve ücretsiz danışmanlık hizmetimizden yararlanın.</a:t>
            </a:r>
            <a:endParaRPr lang="en-US" sz="1800" dirty="0"/>
          </a:p>
        </p:txBody>
      </p:sp>
      <p:sp>
        <p:nvSpPr>
          <p:cNvPr id="19" name="Text 2"/>
          <p:cNvSpPr/>
          <p:nvPr/>
        </p:nvSpPr>
        <p:spPr>
          <a:xfrm>
            <a:off x="1371600" y="2705100"/>
            <a:ext cx="177522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Web Sitesi</a:t>
            </a:r>
            <a:endParaRPr lang="en-US" sz="1500" dirty="0"/>
          </a:p>
        </p:txBody>
      </p:sp>
      <p:sp>
        <p:nvSpPr>
          <p:cNvPr id="20" name="Text 3"/>
          <p:cNvSpPr/>
          <p:nvPr/>
        </p:nvSpPr>
        <p:spPr>
          <a:xfrm>
            <a:off x="1371600" y="2971800"/>
            <a:ext cx="177522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www.OptimizePY.com</a:t>
            </a:r>
            <a:endParaRPr lang="en-US" sz="1200" dirty="0"/>
          </a:p>
        </p:txBody>
      </p:sp>
      <p:sp>
        <p:nvSpPr>
          <p:cNvPr id="21" name="Text 4"/>
          <p:cNvSpPr/>
          <p:nvPr/>
        </p:nvSpPr>
        <p:spPr>
          <a:xfrm>
            <a:off x="1371600" y="3733800"/>
            <a:ext cx="393040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Adres</a:t>
            </a:r>
            <a:endParaRPr lang="en-US" sz="1500" dirty="0"/>
          </a:p>
        </p:txBody>
      </p:sp>
      <p:sp>
        <p:nvSpPr>
          <p:cNvPr id="22" name="Text 5"/>
          <p:cNvSpPr/>
          <p:nvPr/>
        </p:nvSpPr>
        <p:spPr>
          <a:xfrm>
            <a:off x="1371600" y="4000500"/>
            <a:ext cx="471648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Merdivenköy Mah. Nur Sk. A Blok No: 1 /1 İç Kapı No: 115</a:t>
            </a:r>
            <a:endParaRPr lang="en-US" sz="1200" dirty="0"/>
          </a:p>
        </p:txBody>
      </p:sp>
      <p:sp>
        <p:nvSpPr>
          <p:cNvPr id="23" name="Text 6"/>
          <p:cNvSpPr/>
          <p:nvPr/>
        </p:nvSpPr>
        <p:spPr>
          <a:xfrm>
            <a:off x="1371600" y="4229100"/>
            <a:ext cx="393040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Kadıköy/ İSTANBUL</a:t>
            </a:r>
            <a:endParaRPr lang="en-US" sz="1200" dirty="0"/>
          </a:p>
        </p:txBody>
      </p:sp>
      <p:sp>
        <p:nvSpPr>
          <p:cNvPr id="24" name="Text 7"/>
          <p:cNvSpPr/>
          <p:nvPr/>
        </p:nvSpPr>
        <p:spPr>
          <a:xfrm>
            <a:off x="1371600" y="4991100"/>
            <a:ext cx="161163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Telefon</a:t>
            </a:r>
            <a:endParaRPr lang="en-US" sz="1500" dirty="0"/>
          </a:p>
        </p:txBody>
      </p:sp>
      <p:sp>
        <p:nvSpPr>
          <p:cNvPr id="25" name="Text 8"/>
          <p:cNvSpPr/>
          <p:nvPr/>
        </p:nvSpPr>
        <p:spPr>
          <a:xfrm>
            <a:off x="1371600" y="5257800"/>
            <a:ext cx="161163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+90 (506) 218-5288</a:t>
            </a:r>
            <a:endParaRPr lang="en-US" sz="1200" dirty="0"/>
          </a:p>
        </p:txBody>
      </p:sp>
      <p:sp>
        <p:nvSpPr>
          <p:cNvPr id="26" name="Text 9"/>
          <p:cNvSpPr/>
          <p:nvPr/>
        </p:nvSpPr>
        <p:spPr>
          <a:xfrm>
            <a:off x="6705600" y="1638300"/>
            <a:ext cx="45720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7E22C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Bizimle iletişime geçerek başlayın</a:t>
            </a:r>
            <a:endParaRPr lang="en-US" sz="2250" dirty="0"/>
          </a:p>
        </p:txBody>
      </p:sp>
      <p:sp>
        <p:nvSpPr>
          <p:cNvPr id="27" name="Text 10"/>
          <p:cNvSpPr/>
          <p:nvPr/>
        </p:nvSpPr>
        <p:spPr>
          <a:xfrm>
            <a:off x="6705600" y="2476500"/>
            <a:ext cx="4572000" cy="1066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Optimize Proje Yönetim, inşaat projelerinizde minimum maliyet, minimum zaman, maksimum kalite, netleştirilmiş kapsam ve sıfır iş kazası hedeflerine ulaşmanıza yardımcı olur.</a:t>
            </a:r>
            <a:endParaRPr lang="en-US" sz="1500" dirty="0"/>
          </a:p>
        </p:txBody>
      </p:sp>
      <p:sp>
        <p:nvSpPr>
          <p:cNvPr id="28" name="Text 11"/>
          <p:cNvSpPr/>
          <p:nvPr/>
        </p:nvSpPr>
        <p:spPr>
          <a:xfrm>
            <a:off x="7543800" y="3924300"/>
            <a:ext cx="275963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580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Ücretsiz Danışmanlık</a:t>
            </a:r>
            <a:endParaRPr lang="en-US" sz="1800" dirty="0"/>
          </a:p>
        </p:txBody>
      </p:sp>
      <p:sp>
        <p:nvSpPr>
          <p:cNvPr id="29" name="Text 12"/>
          <p:cNvSpPr/>
          <p:nvPr/>
        </p:nvSpPr>
        <p:spPr>
          <a:xfrm>
            <a:off x="7821275" y="6248400"/>
            <a:ext cx="268355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Hemen İletişime Geç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799</Words>
  <Application>Microsoft Office PowerPoint</Application>
  <PresentationFormat>Geniş ekran</PresentationFormat>
  <Paragraphs>132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Segoe UI</vt:lpstr>
      <vt:lpstr>ui-sans-serif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ilker bilgin</cp:lastModifiedBy>
  <cp:revision>14</cp:revision>
  <dcterms:created xsi:type="dcterms:W3CDTF">2025-11-30T13:46:38Z</dcterms:created>
  <dcterms:modified xsi:type="dcterms:W3CDTF">2025-12-02T10:53:12Z</dcterms:modified>
</cp:coreProperties>
</file>